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585" r:id="rId2"/>
    <p:sldId id="579" r:id="rId3"/>
    <p:sldId id="580" r:id="rId4"/>
    <p:sldId id="581" r:id="rId5"/>
    <p:sldId id="569" r:id="rId6"/>
    <p:sldId id="583" r:id="rId7"/>
    <p:sldId id="486" r:id="rId8"/>
    <p:sldId id="571" r:id="rId9"/>
    <p:sldId id="490" r:id="rId10"/>
    <p:sldId id="584" r:id="rId11"/>
    <p:sldId id="495" r:id="rId12"/>
    <p:sldId id="566" r:id="rId13"/>
    <p:sldId id="582" r:id="rId14"/>
    <p:sldId id="57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0000"/>
    <a:srgbClr val="9A0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0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AB205-D0AD-3743-A1CC-2CE097D0DB79}" type="datetimeFigureOut">
              <a:rPr lang="en-US" smtClean="0"/>
              <a:t>06/04/17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744F3-AAB1-154E-A50A-8B314D43ED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319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744F3-AAB1-154E-A50A-8B314D43EDE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86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744F3-AAB1-154E-A50A-8B314D43EDE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67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744F3-AAB1-154E-A50A-8B314D43EDE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67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8A17-7B0E-6249-A88D-14761A116783}" type="datetimeFigureOut">
              <a:rPr lang="en-US" smtClean="0"/>
              <a:t>06/04/17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67DC-20D0-1A4C-A7E3-585CB107A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691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8A17-7B0E-6249-A88D-14761A116783}" type="datetimeFigureOut">
              <a:rPr lang="en-US" smtClean="0"/>
              <a:t>06/04/17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67DC-20D0-1A4C-A7E3-585CB107A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36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8A17-7B0E-6249-A88D-14761A116783}" type="datetimeFigureOut">
              <a:rPr lang="en-US" smtClean="0"/>
              <a:t>06/04/17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67DC-20D0-1A4C-A7E3-585CB107A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8A17-7B0E-6249-A88D-14761A116783}" type="datetimeFigureOut">
              <a:rPr lang="en-US" smtClean="0"/>
              <a:t>06/04/17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67DC-20D0-1A4C-A7E3-585CB107A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196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8A17-7B0E-6249-A88D-14761A116783}" type="datetimeFigureOut">
              <a:rPr lang="en-US" smtClean="0"/>
              <a:t>06/04/17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67DC-20D0-1A4C-A7E3-585CB107A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026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8A17-7B0E-6249-A88D-14761A116783}" type="datetimeFigureOut">
              <a:rPr lang="en-US" smtClean="0"/>
              <a:t>06/04/17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67DC-20D0-1A4C-A7E3-585CB107A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746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8A17-7B0E-6249-A88D-14761A116783}" type="datetimeFigureOut">
              <a:rPr lang="en-US" smtClean="0"/>
              <a:t>06/04/17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67DC-20D0-1A4C-A7E3-585CB107A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697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8A17-7B0E-6249-A88D-14761A116783}" type="datetimeFigureOut">
              <a:rPr lang="en-US" smtClean="0"/>
              <a:t>06/04/17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67DC-20D0-1A4C-A7E3-585CB107A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44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8A17-7B0E-6249-A88D-14761A116783}" type="datetimeFigureOut">
              <a:rPr lang="en-US" smtClean="0"/>
              <a:t>06/04/17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67DC-20D0-1A4C-A7E3-585CB107A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389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8A17-7B0E-6249-A88D-14761A116783}" type="datetimeFigureOut">
              <a:rPr lang="en-US" smtClean="0"/>
              <a:t>06/04/17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67DC-20D0-1A4C-A7E3-585CB107A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08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78A17-7B0E-6249-A88D-14761A116783}" type="datetimeFigureOut">
              <a:rPr lang="en-US" smtClean="0"/>
              <a:t>06/04/17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767DC-20D0-1A4C-A7E3-585CB107A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3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78A17-7B0E-6249-A88D-14761A116783}" type="datetimeFigureOut">
              <a:rPr lang="en-US" smtClean="0"/>
              <a:t>06/04/17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767DC-20D0-1A4C-A7E3-585CB107A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2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png"/><Relationship Id="rId12" Type="http://schemas.openxmlformats.org/officeDocument/2006/relationships/image" Target="../media/image10.jpg"/><Relationship Id="rId13" Type="http://schemas.openxmlformats.org/officeDocument/2006/relationships/image" Target="../media/image11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gif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6.gif"/><Relationship Id="rId9" Type="http://schemas.openxmlformats.org/officeDocument/2006/relationships/image" Target="../media/image7.jpeg"/><Relationship Id="rId10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tiff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JPG"/><Relationship Id="rId7" Type="http://schemas.openxmlformats.org/officeDocument/2006/relationships/image" Target="../media/image25.png"/><Relationship Id="rId8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2.png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13095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3546"/>
            <a:ext cx="9144000" cy="6858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ctangle 30"/>
          <p:cNvSpPr/>
          <p:nvPr/>
        </p:nvSpPr>
        <p:spPr>
          <a:xfrm>
            <a:off x="36287" y="5703241"/>
            <a:ext cx="9064171" cy="111121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nerc-logo-1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4699" y="6226629"/>
            <a:ext cx="715987" cy="498078"/>
          </a:xfrm>
          <a:prstGeom prst="rect">
            <a:avLst/>
          </a:prstGeom>
        </p:spPr>
      </p:pic>
      <p:pic>
        <p:nvPicPr>
          <p:cNvPr id="12" name="Picture 11" descr="RoyalSociety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695" y="6263569"/>
            <a:ext cx="2167922" cy="459221"/>
          </a:xfrm>
          <a:prstGeom prst="rect">
            <a:avLst/>
          </a:prstGeom>
        </p:spPr>
      </p:pic>
      <p:pic>
        <p:nvPicPr>
          <p:cNvPr id="14" name="Picture 13" descr="AAAS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6" y="6293087"/>
            <a:ext cx="1605800" cy="458245"/>
          </a:xfrm>
          <a:prstGeom prst="rect">
            <a:avLst/>
          </a:prstGeom>
        </p:spPr>
      </p:pic>
      <p:pic>
        <p:nvPicPr>
          <p:cNvPr id="17" name="Picture 16" descr="CUnibig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6243" y="5795268"/>
            <a:ext cx="1742924" cy="367765"/>
          </a:xfrm>
          <a:prstGeom prst="rect">
            <a:avLst/>
          </a:prstGeom>
        </p:spPr>
      </p:pic>
      <p:pic>
        <p:nvPicPr>
          <p:cNvPr id="18" name="Picture 17" descr="img_richard_lounsbery_picture.g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834" y="6226629"/>
            <a:ext cx="440977" cy="510189"/>
          </a:xfrm>
          <a:prstGeom prst="rect">
            <a:avLst/>
          </a:prstGeom>
        </p:spPr>
      </p:pic>
      <p:pic>
        <p:nvPicPr>
          <p:cNvPr id="19" name="Picture 18" descr="eemp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395" y="6253254"/>
            <a:ext cx="1660261" cy="498078"/>
          </a:xfrm>
          <a:prstGeom prst="rect">
            <a:avLst/>
          </a:prstGeom>
        </p:spPr>
      </p:pic>
      <p:pic>
        <p:nvPicPr>
          <p:cNvPr id="20" name="Picture 19" descr="PIINTEC_log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933" y="6226629"/>
            <a:ext cx="1618130" cy="503418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304833" y="0"/>
            <a:ext cx="860461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Evidence for partial melt in the crust beneath Mt. </a:t>
            </a:r>
            <a:r>
              <a:rPr lang="en-US" sz="2400" b="1" dirty="0" err="1"/>
              <a:t>Paektu</a:t>
            </a:r>
            <a:r>
              <a:rPr lang="en-US" sz="2400" b="1" dirty="0"/>
              <a:t> (</a:t>
            </a:r>
            <a:r>
              <a:rPr lang="en-US" sz="2400" b="1" dirty="0" err="1"/>
              <a:t>Changbaishan</a:t>
            </a:r>
            <a:r>
              <a:rPr lang="en-US" sz="2400" b="1" dirty="0"/>
              <a:t>), Democratic </a:t>
            </a:r>
            <a:r>
              <a:rPr lang="en-US" sz="2400" b="1" dirty="0" smtClean="0"/>
              <a:t>People’s </a:t>
            </a:r>
            <a:r>
              <a:rPr lang="en-US" sz="2400" b="1" dirty="0"/>
              <a:t>Republic of Korea </a:t>
            </a:r>
            <a:r>
              <a:rPr lang="en-US" sz="2400" b="1" dirty="0" smtClean="0"/>
              <a:t>and China </a:t>
            </a:r>
            <a:endParaRPr lang="en-US" sz="2400" dirty="0">
              <a:effectLst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33" y="1333949"/>
            <a:ext cx="4851367" cy="3785652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Yun Young Gun</a:t>
            </a:r>
          </a:p>
          <a:p>
            <a:r>
              <a:rPr lang="en-US" sz="1600" dirty="0" smtClean="0"/>
              <a:t>Park Gil Jong</a:t>
            </a:r>
          </a:p>
          <a:p>
            <a:r>
              <a:rPr lang="en-US" sz="1600" dirty="0" smtClean="0"/>
              <a:t>Kim Ju Song			</a:t>
            </a:r>
          </a:p>
          <a:p>
            <a:r>
              <a:rPr lang="en-US" sz="1600" dirty="0" smtClean="0"/>
              <a:t>Ri Kyong Song		</a:t>
            </a:r>
            <a:r>
              <a:rPr lang="en-US" sz="1600"/>
              <a:t>Earthquake </a:t>
            </a:r>
            <a:r>
              <a:rPr lang="en-US" sz="1600" smtClean="0"/>
              <a:t>Administration, </a:t>
            </a:r>
            <a:r>
              <a:rPr lang="en-US" sz="1600" dirty="0" smtClean="0"/>
              <a:t>DPRK</a:t>
            </a:r>
          </a:p>
          <a:p>
            <a:r>
              <a:rPr lang="en-US" sz="1600" dirty="0" smtClean="0"/>
              <a:t>Ko Chol Nam</a:t>
            </a:r>
          </a:p>
          <a:p>
            <a:r>
              <a:rPr lang="en-US" sz="1600" dirty="0" smtClean="0"/>
              <a:t>Kim Hyok</a:t>
            </a:r>
          </a:p>
          <a:p>
            <a:r>
              <a:rPr lang="en-US" sz="1600" dirty="0" smtClean="0"/>
              <a:t>Ri Chong Song</a:t>
            </a:r>
          </a:p>
          <a:p>
            <a:endParaRPr lang="en-US" sz="1600" dirty="0" smtClean="0"/>
          </a:p>
          <a:p>
            <a:r>
              <a:rPr lang="en-US" sz="1600" dirty="0" smtClean="0"/>
              <a:t>Ri Kuk Hun			State Academy of Science, DPRK</a:t>
            </a:r>
          </a:p>
          <a:p>
            <a:endParaRPr lang="en-US" sz="1600" dirty="0" smtClean="0"/>
          </a:p>
          <a:p>
            <a:r>
              <a:rPr lang="en-US" sz="1600" dirty="0" smtClean="0"/>
              <a:t>James Hammond</a:t>
            </a:r>
            <a:r>
              <a:rPr lang="en-US" sz="1600" dirty="0"/>
              <a:t>	</a:t>
            </a:r>
            <a:r>
              <a:rPr lang="en-US" sz="1600" dirty="0" err="1" smtClean="0"/>
              <a:t>Birkbeck</a:t>
            </a:r>
            <a:r>
              <a:rPr lang="en-US" sz="1600" dirty="0" smtClean="0"/>
              <a:t>, University of London</a:t>
            </a:r>
          </a:p>
          <a:p>
            <a:r>
              <a:rPr lang="en-US" sz="1600" dirty="0" smtClean="0"/>
              <a:t>Clive Oppenheimer	University of Cambridge</a:t>
            </a:r>
          </a:p>
          <a:p>
            <a:r>
              <a:rPr lang="en-US" sz="1600" dirty="0" smtClean="0"/>
              <a:t>Amy Donovan		Kings College London</a:t>
            </a:r>
          </a:p>
          <a:p>
            <a:r>
              <a:rPr lang="en-US" sz="1600" dirty="0" smtClean="0"/>
              <a:t>Kayla Iacovino		USGS</a:t>
            </a:r>
          </a:p>
          <a:p>
            <a:r>
              <a:rPr lang="en-US" sz="1600" dirty="0" smtClean="0"/>
              <a:t>Bruno Scaillet		CNRS-ISTO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23841" y="1443078"/>
            <a:ext cx="3485604" cy="3539430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Norman Neureiter	AAAS</a:t>
            </a:r>
            <a:endParaRPr lang="en-US" sz="1600" dirty="0"/>
          </a:p>
          <a:p>
            <a:r>
              <a:rPr lang="en-US" sz="1600" dirty="0"/>
              <a:t>Rich </a:t>
            </a:r>
            <a:r>
              <a:rPr lang="en-US" sz="1600" dirty="0" smtClean="0"/>
              <a:t>Stone</a:t>
            </a:r>
            <a:r>
              <a:rPr lang="en-US" sz="1600" dirty="0"/>
              <a:t>	</a:t>
            </a:r>
            <a:r>
              <a:rPr lang="en-US" sz="1600" dirty="0" smtClean="0"/>
              <a:t>		AAAS</a:t>
            </a:r>
          </a:p>
          <a:p>
            <a:endParaRPr lang="en-US" sz="1600" dirty="0" smtClean="0"/>
          </a:p>
          <a:p>
            <a:r>
              <a:rPr lang="en-US" sz="1600" dirty="0" smtClean="0"/>
              <a:t>Kosima Weber Liu	EEMP</a:t>
            </a:r>
          </a:p>
          <a:p>
            <a:endParaRPr lang="en-US" sz="1600" dirty="0"/>
          </a:p>
          <a:p>
            <a:r>
              <a:rPr lang="en-US" sz="1600" dirty="0"/>
              <a:t>Ryu Kum Ran</a:t>
            </a:r>
          </a:p>
          <a:p>
            <a:r>
              <a:rPr lang="en-US" sz="1600" dirty="0"/>
              <a:t>Ri Song			PIINTEC</a:t>
            </a:r>
          </a:p>
          <a:p>
            <a:r>
              <a:rPr lang="en-US" sz="1600" dirty="0"/>
              <a:t>Kim Song Hyok</a:t>
            </a:r>
          </a:p>
          <a:p>
            <a:endParaRPr lang="en-US" sz="1600" dirty="0" smtClean="0"/>
          </a:p>
          <a:p>
            <a:r>
              <a:rPr lang="en-US" sz="1600" dirty="0" smtClean="0"/>
              <a:t>Sir </a:t>
            </a:r>
            <a:r>
              <a:rPr lang="en-US" sz="1600" dirty="0" err="1" smtClean="0"/>
              <a:t>Martyn</a:t>
            </a:r>
            <a:r>
              <a:rPr lang="en-US" sz="1600" dirty="0" smtClean="0"/>
              <a:t> </a:t>
            </a:r>
            <a:r>
              <a:rPr lang="en-US" sz="1600" dirty="0" smtClean="0"/>
              <a:t>Poliakoff</a:t>
            </a:r>
          </a:p>
          <a:p>
            <a:r>
              <a:rPr lang="en-US" sz="1600" dirty="0" smtClean="0"/>
              <a:t>Ben Koppelman		</a:t>
            </a:r>
          </a:p>
          <a:p>
            <a:r>
              <a:rPr lang="en-US" sz="1600" dirty="0" smtClean="0"/>
              <a:t>Tracey Elliot		The Royal Society</a:t>
            </a:r>
          </a:p>
          <a:p>
            <a:r>
              <a:rPr lang="en-US" sz="1600" dirty="0" smtClean="0"/>
              <a:t>Luke Clarke</a:t>
            </a:r>
          </a:p>
          <a:p>
            <a:r>
              <a:rPr lang="en-US" sz="1600" dirty="0" smtClean="0"/>
              <a:t>Caroline Dynes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1403712" y="5769867"/>
            <a:ext cx="1754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Earthquake Bureau, </a:t>
            </a:r>
          </a:p>
          <a:p>
            <a:r>
              <a:rPr lang="en-US" sz="1400" b="1" dirty="0" smtClean="0"/>
              <a:t>DPRK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2980774" y="5762457"/>
            <a:ext cx="2141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State Academy of Science, </a:t>
            </a:r>
          </a:p>
          <a:p>
            <a:r>
              <a:rPr lang="en-US" sz="1400" b="1" dirty="0" smtClean="0"/>
              <a:t>DPRK</a:t>
            </a:r>
            <a:endParaRPr lang="en-US" sz="1400" b="1" dirty="0"/>
          </a:p>
        </p:txBody>
      </p:sp>
      <p:pic>
        <p:nvPicPr>
          <p:cNvPr id="32" name="Picture 31" descr="logo_usgs.pn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1" t="13883" r="6804" b="18819"/>
          <a:stretch/>
        </p:blipFill>
        <p:spPr>
          <a:xfrm>
            <a:off x="5959435" y="5786082"/>
            <a:ext cx="1202215" cy="367028"/>
          </a:xfrm>
          <a:prstGeom prst="rect">
            <a:avLst/>
          </a:prstGeom>
        </p:spPr>
      </p:pic>
      <p:pic>
        <p:nvPicPr>
          <p:cNvPr id="2" name="Picture 1" descr="logo_univ_2014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7007" y="5786082"/>
            <a:ext cx="686552" cy="398212"/>
          </a:xfrm>
          <a:prstGeom prst="rect">
            <a:avLst/>
          </a:prstGeom>
        </p:spPr>
      </p:pic>
      <p:pic>
        <p:nvPicPr>
          <p:cNvPr id="3" name="Picture 2" descr="Birkbeck_logo.t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9" y="5823699"/>
            <a:ext cx="1260873" cy="40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5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"/>
            <a:ext cx="9144000" cy="6858002"/>
            <a:chOff x="0" y="-2"/>
            <a:chExt cx="9144000" cy="6858002"/>
          </a:xfrm>
        </p:grpSpPr>
        <p:pic>
          <p:nvPicPr>
            <p:cNvPr id="14" name="Picture 13" descr="PA130959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"/>
              <a:ext cx="9144000" cy="68580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 14"/>
            <p:cNvSpPr/>
            <p:nvPr/>
          </p:nvSpPr>
          <p:spPr>
            <a:xfrm>
              <a:off x="0" y="-2"/>
              <a:ext cx="9144000" cy="685800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588786" y="787802"/>
            <a:ext cx="4211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Chinese controlled source study supports results (Zhang et al., 2001</a:t>
            </a:r>
            <a:r>
              <a:rPr lang="en-US" smtClean="0"/>
              <a:t>, </a:t>
            </a:r>
            <a:r>
              <a:rPr lang="en-US" smtClean="0"/>
              <a:t>Liu et al., 2004)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Evidence </a:t>
            </a:r>
            <a:r>
              <a:rPr lang="en-US" dirty="0" smtClean="0"/>
              <a:t>for crustal </a:t>
            </a:r>
            <a:r>
              <a:rPr lang="en-US" dirty="0" smtClean="0"/>
              <a:t>thickening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Poissons</a:t>
            </a:r>
            <a:r>
              <a:rPr lang="en-US" dirty="0" smtClean="0"/>
              <a:t> ratio &lt; 0.3 equivalent to </a:t>
            </a:r>
            <a:r>
              <a:rPr lang="en-US" dirty="0" err="1" smtClean="0"/>
              <a:t>Vp</a:t>
            </a:r>
            <a:r>
              <a:rPr lang="en-US" dirty="0" smtClean="0"/>
              <a:t>/</a:t>
            </a:r>
            <a:r>
              <a:rPr lang="en-US" dirty="0" err="1" smtClean="0"/>
              <a:t>Vs</a:t>
            </a:r>
            <a:r>
              <a:rPr lang="en-US" dirty="0" smtClean="0"/>
              <a:t> of 1.88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314" y="3598678"/>
            <a:ext cx="4658579" cy="27747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41555" y="6413158"/>
            <a:ext cx="1096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Liu et al., 2004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249348" y="275389"/>
            <a:ext cx="3851202" cy="618366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PRK_migratio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0"/>
          <a:stretch/>
        </p:blipFill>
        <p:spPr>
          <a:xfrm>
            <a:off x="310552" y="394729"/>
            <a:ext cx="3731036" cy="596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"/>
            <a:ext cx="9144000" cy="6858002"/>
            <a:chOff x="0" y="-2"/>
            <a:chExt cx="9144000" cy="6858002"/>
          </a:xfrm>
        </p:grpSpPr>
        <p:pic>
          <p:nvPicPr>
            <p:cNvPr id="8" name="Picture 7" descr="PA130959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"/>
              <a:ext cx="9144000" cy="68580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0" y="-2"/>
              <a:ext cx="9144000" cy="685800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3613" y="533545"/>
            <a:ext cx="4253552" cy="4216539"/>
          </a:xfrm>
          <a:prstGeom prst="rect">
            <a:avLst/>
          </a:prstGeom>
          <a:solidFill>
            <a:srgbClr val="FFFFFF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Kyong</a:t>
            </a:r>
            <a:r>
              <a:rPr lang="en-US" sz="3200" dirty="0" smtClean="0"/>
              <a:t>-Song et al., 2016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Study using DPRK stations </a:t>
            </a:r>
            <a:r>
              <a:rPr lang="en-US" sz="2000" dirty="0" smtClean="0"/>
              <a:t>shows: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/>
              <a:t>Significant melt present beneath the </a:t>
            </a:r>
            <a:r>
              <a:rPr lang="en-US" sz="2000" b="1" dirty="0" smtClean="0"/>
              <a:t>volcano today</a:t>
            </a:r>
            <a:endParaRPr lang="en-US" sz="2000" b="1" dirty="0" smtClean="0"/>
          </a:p>
          <a:p>
            <a:pPr marL="285750" indent="-285750">
              <a:buFont typeface="Arial"/>
              <a:buChar char="•"/>
            </a:pPr>
            <a:endParaRPr lang="en-US" sz="2000" b="1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Mafic crust present up to 20 km from volcano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Evidence of velocity reduction with depth at 10 km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3034942" y="57074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04364" y="91794"/>
            <a:ext cx="4194587" cy="66246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PRK_migr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0"/>
          <a:stretch/>
        </p:blipFill>
        <p:spPr>
          <a:xfrm>
            <a:off x="4880855" y="159950"/>
            <a:ext cx="4041591" cy="646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7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"/>
            <a:ext cx="9144000" cy="6858002"/>
            <a:chOff x="0" y="-2"/>
            <a:chExt cx="9144000" cy="6858002"/>
          </a:xfrm>
        </p:grpSpPr>
        <p:pic>
          <p:nvPicPr>
            <p:cNvPr id="7" name="Picture 6" descr="PA130959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"/>
              <a:ext cx="9144000" cy="68580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0" y="-2"/>
              <a:ext cx="9144000" cy="685800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522775" y="849861"/>
            <a:ext cx="2486866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I</a:t>
            </a:r>
            <a:r>
              <a:rPr lang="en-US" sz="2200" dirty="0" smtClean="0"/>
              <a:t>ndependently </a:t>
            </a:r>
            <a:r>
              <a:rPr lang="en-US" sz="2200" dirty="0" smtClean="0"/>
              <a:t>perform same analysis on Chinese </a:t>
            </a:r>
            <a:r>
              <a:rPr lang="en-US" sz="2200" dirty="0" smtClean="0"/>
              <a:t>stations (with CEA)</a:t>
            </a:r>
            <a:endParaRPr lang="en-US" sz="2200" dirty="0" smtClean="0"/>
          </a:p>
          <a:p>
            <a:pPr marL="285750" indent="-285750">
              <a:buFont typeface="Arial"/>
              <a:buChar char="•"/>
            </a:pPr>
            <a:endParaRPr lang="en-US" sz="2200" dirty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5 permanent stations (2 years data)</a:t>
            </a:r>
          </a:p>
          <a:p>
            <a:pPr marL="285750" indent="-285750">
              <a:buFont typeface="Arial"/>
              <a:buChar char="•"/>
            </a:pPr>
            <a:endParaRPr lang="en-US" sz="2200" dirty="0"/>
          </a:p>
          <a:p>
            <a:pPr marL="285750" indent="-285750">
              <a:buFont typeface="Arial"/>
              <a:buChar char="•"/>
            </a:pPr>
            <a:r>
              <a:rPr lang="en-US" sz="2200" dirty="0" smtClean="0"/>
              <a:t>28 temporary stations (deployed in response to </a:t>
            </a:r>
            <a:r>
              <a:rPr lang="en-US" sz="2200" dirty="0" err="1" smtClean="0"/>
              <a:t>Paektu</a:t>
            </a:r>
            <a:r>
              <a:rPr lang="en-US" sz="2200" dirty="0" smtClean="0"/>
              <a:t> unrest)</a:t>
            </a:r>
          </a:p>
        </p:txBody>
      </p:sp>
      <p:sp>
        <p:nvSpPr>
          <p:cNvPr id="3" name="Rectangle 2"/>
          <p:cNvSpPr/>
          <p:nvPr/>
        </p:nvSpPr>
        <p:spPr>
          <a:xfrm>
            <a:off x="280402" y="618931"/>
            <a:ext cx="6112278" cy="5204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tations_CEA_p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65" y="717901"/>
            <a:ext cx="5942333" cy="503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3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2"/>
            <a:ext cx="9144000" cy="6858002"/>
            <a:chOff x="0" y="-2"/>
            <a:chExt cx="9144000" cy="6858002"/>
          </a:xfrm>
        </p:grpSpPr>
        <p:pic>
          <p:nvPicPr>
            <p:cNvPr id="6" name="Picture 5" descr="PA130959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"/>
              <a:ext cx="9144000" cy="68580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0" y="-2"/>
              <a:ext cx="9144000" cy="685800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H_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" y="152400"/>
            <a:ext cx="4252627" cy="46155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3829" y="5132545"/>
            <a:ext cx="8447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Thick crust and High </a:t>
            </a:r>
            <a:r>
              <a:rPr lang="en-US" sz="2000" dirty="0" err="1" smtClean="0"/>
              <a:t>Vp</a:t>
            </a:r>
            <a:r>
              <a:rPr lang="en-US" sz="2000" dirty="0" smtClean="0"/>
              <a:t>/</a:t>
            </a:r>
            <a:r>
              <a:rPr lang="en-US" sz="2000" dirty="0" err="1" smtClean="0"/>
              <a:t>Vs</a:t>
            </a:r>
            <a:r>
              <a:rPr lang="en-US" sz="2000" dirty="0" smtClean="0"/>
              <a:t> directly beneath Mt </a:t>
            </a:r>
            <a:r>
              <a:rPr lang="en-US" sz="2000" dirty="0" err="1" smtClean="0"/>
              <a:t>Paektu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Seems </a:t>
            </a:r>
            <a:r>
              <a:rPr lang="en-US" sz="2000" dirty="0" err="1" smtClean="0"/>
              <a:t>localised</a:t>
            </a:r>
            <a:r>
              <a:rPr lang="en-US" sz="2000" dirty="0" smtClean="0"/>
              <a:t> to volcano, but lacking details</a:t>
            </a:r>
          </a:p>
        </p:txBody>
      </p:sp>
      <p:pic>
        <p:nvPicPr>
          <p:cNvPr id="3" name="Picture 2" descr="K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94" y="101600"/>
            <a:ext cx="4634320" cy="47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20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"/>
            <a:ext cx="9144000" cy="6858002"/>
            <a:chOff x="0" y="-2"/>
            <a:chExt cx="9144000" cy="6858002"/>
          </a:xfrm>
        </p:grpSpPr>
        <p:pic>
          <p:nvPicPr>
            <p:cNvPr id="14" name="Picture 13" descr="PA130959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"/>
              <a:ext cx="9144000" cy="68580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 14"/>
            <p:cNvSpPr/>
            <p:nvPr/>
          </p:nvSpPr>
          <p:spPr>
            <a:xfrm>
              <a:off x="0" y="-2"/>
              <a:ext cx="9144000" cy="685800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17396" y="379397"/>
            <a:ext cx="3310391" cy="595485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PRK_migr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0"/>
          <a:stretch/>
        </p:blipFill>
        <p:spPr>
          <a:xfrm>
            <a:off x="178600" y="1021539"/>
            <a:ext cx="3249187" cy="51972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19068" y="379398"/>
            <a:ext cx="3111625" cy="59548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EA_mifgra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022" y="1005043"/>
            <a:ext cx="2913061" cy="52137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62643" y="204862"/>
            <a:ext cx="2381357" cy="6155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Future Work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Currently combining datasets in first cross-border study (images currently confidential)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First maps of crust structure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Detail presence of low velocity layer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Developing new cross-border deployments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Image crust and mantle beneath northern DPRK and NE China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Understand long history of volcanism in the area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253562" y="461874"/>
            <a:ext cx="116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DPRK data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59468" y="461874"/>
            <a:ext cx="1395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Chinese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8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91181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194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PA1309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03" y="3507226"/>
            <a:ext cx="4391763" cy="3293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147083" y="128597"/>
            <a:ext cx="5477668" cy="39692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DPRK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r="10516" b="46914"/>
          <a:stretch/>
        </p:blipFill>
        <p:spPr>
          <a:xfrm>
            <a:off x="-160723" y="128597"/>
            <a:ext cx="5785474" cy="41793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7867" y="3169735"/>
            <a:ext cx="71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China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42679" y="2577065"/>
            <a:ext cx="691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DPRK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42679" y="3032068"/>
            <a:ext cx="58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ROK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6217" y="2067463"/>
            <a:ext cx="107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Mongolia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89158" y="1071594"/>
            <a:ext cx="775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Russia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99602" y="2750600"/>
            <a:ext cx="72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Japan</a:t>
            </a:r>
            <a:endParaRPr lang="en-US" dirty="0"/>
          </a:p>
        </p:txBody>
      </p:sp>
      <p:pic>
        <p:nvPicPr>
          <p:cNvPr id="12" name="Picture 11" descr="Paektu_3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6" y="4265661"/>
            <a:ext cx="3818862" cy="2474916"/>
          </a:xfrm>
          <a:prstGeom prst="rect">
            <a:avLst/>
          </a:prstGeom>
          <a:ln w="38100" cmpd="sng">
            <a:solidFill>
              <a:srgbClr val="FFFFFF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624751" y="332930"/>
            <a:ext cx="35192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Mt. Paektu volcano is located on the China/DPRK (North Korea) border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Also known as Changbaishan (China) and Baekdusan </a:t>
            </a:r>
            <a:r>
              <a:rPr lang="en-US" sz="1600" dirty="0" smtClean="0"/>
              <a:t>(Republic of Korea (South Korea))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Last major eruption in 946 AD – the ‘Millennium Eruption</a:t>
            </a:r>
            <a:r>
              <a:rPr lang="en-US" sz="1600" dirty="0" smtClean="0"/>
              <a:t>’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Comparable in size to </a:t>
            </a:r>
            <a:r>
              <a:rPr lang="en-US" sz="1600" dirty="0" err="1" smtClean="0"/>
              <a:t>Tambora</a:t>
            </a:r>
            <a:r>
              <a:rPr lang="en-US" sz="1600" dirty="0" smtClean="0"/>
              <a:t>, 1816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9380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91181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19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1130004"/>
            <a:ext cx="4227167" cy="45939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65805" y="979960"/>
            <a:ext cx="40391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Recent signs of unrest at the volcano: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Increase in number of earthquakes (2002-2006</a:t>
            </a:r>
            <a:r>
              <a:rPr lang="en-US" b="1" dirty="0" smtClean="0"/>
              <a:t>)</a:t>
            </a:r>
          </a:p>
          <a:p>
            <a:pPr marL="742950" lvl="1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Volcano deformation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Increase in volcanic gases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 descr="Geophys Res Lett 2012 X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2" y="1274960"/>
            <a:ext cx="3925221" cy="41850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6433237"/>
            <a:ext cx="152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Xu et al., 2012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-182971" y="1859115"/>
            <a:ext cx="1685077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Number of earthquakes</a:t>
            </a:r>
            <a:endParaRPr lang="en-US" sz="12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0"/>
            <a:ext cx="8229600" cy="793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Why study Mt. </a:t>
            </a:r>
            <a:r>
              <a:rPr lang="en-US" sz="3200" dirty="0" err="1" smtClean="0"/>
              <a:t>Paektu</a:t>
            </a:r>
            <a:r>
              <a:rPr lang="en-US" sz="3200" dirty="0" smtClean="0"/>
              <a:t>/</a:t>
            </a:r>
            <a:r>
              <a:rPr lang="en-US" sz="3200" dirty="0" err="1" smtClean="0"/>
              <a:t>Changbaishan</a:t>
            </a:r>
            <a:r>
              <a:rPr lang="en-US" sz="3200" dirty="0" smtClean="0"/>
              <a:t> now?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5443385" y="3739166"/>
            <a:ext cx="3243415" cy="299211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Xu_GP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56"/>
          <a:stretch/>
        </p:blipFill>
        <p:spPr>
          <a:xfrm>
            <a:off x="5629450" y="3882216"/>
            <a:ext cx="3057350" cy="277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3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"/>
            <a:ext cx="9144000" cy="6858002"/>
            <a:chOff x="0" y="-2"/>
            <a:chExt cx="9144000" cy="6858002"/>
          </a:xfrm>
        </p:grpSpPr>
        <p:pic>
          <p:nvPicPr>
            <p:cNvPr id="10" name="Picture 9" descr="PA130959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"/>
              <a:ext cx="9144000" cy="68580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0" y="-2"/>
              <a:ext cx="9144000" cy="685800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Science-2011-Stone-584-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76" y="-86975"/>
            <a:ext cx="5632228" cy="3606956"/>
          </a:xfrm>
          <a:prstGeom prst="rect">
            <a:avLst/>
          </a:prstGeom>
        </p:spPr>
      </p:pic>
      <p:pic>
        <p:nvPicPr>
          <p:cNvPr id="6" name="Picture 5" descr="Untitle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53" y="1"/>
            <a:ext cx="1453683" cy="786269"/>
          </a:xfrm>
          <a:prstGeom prst="rect">
            <a:avLst/>
          </a:prstGeom>
        </p:spPr>
      </p:pic>
      <p:pic>
        <p:nvPicPr>
          <p:cNvPr id="7" name="Picture 6" descr="P100057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85" y="214440"/>
            <a:ext cx="2208101" cy="330554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349626" y="4012513"/>
            <a:ext cx="57943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September 2011 – Clive Oppenheimer and I invited to DPRK to discuss Mt. Paektu volcano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First western scientists to visit the volcano </a:t>
            </a:r>
            <a:r>
              <a:rPr lang="en-US" dirty="0" smtClean="0"/>
              <a:t>observatory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Developed plans to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mage beneath the volcano </a:t>
            </a:r>
            <a:r>
              <a:rPr lang="en-US" dirty="0" err="1" smtClean="0"/>
              <a:t>geophysically</a:t>
            </a:r>
            <a:r>
              <a:rPr lang="en-US" dirty="0" smtClean="0"/>
              <a:t> 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S</a:t>
            </a:r>
            <a:r>
              <a:rPr lang="en-US" dirty="0" smtClean="0"/>
              <a:t>tudy Millennium Eruption </a:t>
            </a:r>
            <a:r>
              <a:rPr lang="en-US" dirty="0" err="1" smtClean="0"/>
              <a:t>petrologically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12" name="Picture 11" descr="P100059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8" y="4192273"/>
            <a:ext cx="3103381" cy="20730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857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"/>
            <a:ext cx="9144000" cy="6858002"/>
            <a:chOff x="0" y="-2"/>
            <a:chExt cx="9144000" cy="6858002"/>
          </a:xfrm>
        </p:grpSpPr>
        <p:pic>
          <p:nvPicPr>
            <p:cNvPr id="20" name="Picture 19" descr="PA130959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"/>
              <a:ext cx="9144000" cy="68580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0" y="-2"/>
              <a:ext cx="9144000" cy="685800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208277" y="94975"/>
            <a:ext cx="5098474" cy="2642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DP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82" y="221433"/>
            <a:ext cx="4886811" cy="2470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46740" y="123743"/>
            <a:ext cx="3508122" cy="254685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Joint DPRK – UK – US collaboration</a:t>
            </a:r>
            <a:endParaRPr lang="en-US" dirty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Deployed 6 broadband seismometers in </a:t>
            </a:r>
            <a:r>
              <a:rPr lang="en-US" dirty="0" smtClean="0"/>
              <a:t>DPRK</a:t>
            </a:r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First broadband seismometers in DPRK</a:t>
            </a:r>
            <a:endParaRPr lang="en-US" dirty="0"/>
          </a:p>
        </p:txBody>
      </p:sp>
      <p:pic>
        <p:nvPicPr>
          <p:cNvPr id="11" name="Picture 10" descr="PAEKTU 2015 Aug 22 Day 4 KWL A0326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44" y="2843972"/>
            <a:ext cx="2664717" cy="1776478"/>
          </a:xfrm>
          <a:prstGeom prst="rect">
            <a:avLst/>
          </a:prstGeom>
        </p:spPr>
      </p:pic>
      <p:pic>
        <p:nvPicPr>
          <p:cNvPr id="16" name="Picture 15" descr="IMG_273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r="4434" b="5733"/>
          <a:stretch/>
        </p:blipFill>
        <p:spPr>
          <a:xfrm>
            <a:off x="208276" y="2841334"/>
            <a:ext cx="5927250" cy="1779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t="13993" b="10069"/>
          <a:stretch/>
        </p:blipFill>
        <p:spPr>
          <a:xfrm>
            <a:off x="208276" y="4835513"/>
            <a:ext cx="5927250" cy="1844342"/>
          </a:xfrm>
          <a:prstGeom prst="rect">
            <a:avLst/>
          </a:prstGeom>
        </p:spPr>
      </p:pic>
      <p:pic>
        <p:nvPicPr>
          <p:cNvPr id="18" name="Picture 17" descr="IMG_431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44" y="4721188"/>
            <a:ext cx="2664718" cy="19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8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"/>
            <a:ext cx="9144000" cy="6858002"/>
            <a:chOff x="0" y="-2"/>
            <a:chExt cx="9144000" cy="6858002"/>
          </a:xfrm>
        </p:grpSpPr>
        <p:pic>
          <p:nvPicPr>
            <p:cNvPr id="20" name="Picture 19" descr="PA130959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"/>
              <a:ext cx="9144000" cy="68580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0" y="-2"/>
              <a:ext cx="9144000" cy="685800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2976" y="105362"/>
            <a:ext cx="5347277" cy="2777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DP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77" y="224695"/>
            <a:ext cx="5098474" cy="2577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014" y="2964853"/>
            <a:ext cx="5335239" cy="115877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Joint DPRK – UK – US collaboration</a:t>
            </a:r>
            <a:endParaRPr lang="en-US" dirty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Deployed 6 broadband seismometers in DPRK</a:t>
            </a:r>
            <a:endParaRPr lang="en-US" dirty="0"/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Work led by DPRK scientists during visit to UK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" y="4274791"/>
            <a:ext cx="8950872" cy="240347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4875" y="4281142"/>
            <a:ext cx="1762295" cy="55580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 descr="IMG_402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0" y="154847"/>
            <a:ext cx="2921170" cy="389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26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"/>
            <a:ext cx="9144000" cy="6858002"/>
            <a:chOff x="0" y="-2"/>
            <a:chExt cx="9144000" cy="6858002"/>
          </a:xfrm>
        </p:grpSpPr>
        <p:pic>
          <p:nvPicPr>
            <p:cNvPr id="10" name="Picture 9" descr="PA130959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"/>
              <a:ext cx="9144000" cy="68580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0" y="-2"/>
              <a:ext cx="9144000" cy="685800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384651" y="767978"/>
            <a:ext cx="4092196" cy="350438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917611" y="153323"/>
            <a:ext cx="4063819" cy="647135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8146" y="153323"/>
            <a:ext cx="8378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Receiver Functions</a:t>
            </a:r>
          </a:p>
        </p:txBody>
      </p:sp>
      <p:pic>
        <p:nvPicPr>
          <p:cNvPr id="8" name="Picture 7" descr="teleseism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1" y="946144"/>
            <a:ext cx="3902660" cy="3180974"/>
          </a:xfrm>
          <a:prstGeom prst="rect">
            <a:avLst/>
          </a:prstGeom>
        </p:spPr>
      </p:pic>
      <p:pic>
        <p:nvPicPr>
          <p:cNvPr id="12" name="Picture 11" descr="Recfunc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30"/>
          <a:stretch/>
        </p:blipFill>
        <p:spPr>
          <a:xfrm>
            <a:off x="5034103" y="299492"/>
            <a:ext cx="3864214" cy="61502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78944" y="1179204"/>
            <a:ext cx="584649" cy="73309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0662" y="4440654"/>
            <a:ext cx="46669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Use H-</a:t>
            </a:r>
            <a:r>
              <a:rPr lang="en-US" dirty="0" err="1" smtClean="0"/>
              <a:t>κ</a:t>
            </a:r>
            <a:r>
              <a:rPr lang="en-US" dirty="0" smtClean="0"/>
              <a:t> stacking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Bulk crustal </a:t>
            </a:r>
            <a:r>
              <a:rPr lang="en-US" dirty="0" err="1" smtClean="0"/>
              <a:t>Vp</a:t>
            </a:r>
            <a:r>
              <a:rPr lang="en-US" dirty="0" smtClean="0"/>
              <a:t>/</a:t>
            </a:r>
            <a:r>
              <a:rPr lang="en-US" dirty="0" err="1" smtClean="0"/>
              <a:t>Vs</a:t>
            </a:r>
            <a:r>
              <a:rPr lang="en-US" dirty="0" smtClean="0"/>
              <a:t> and thickness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Use RF migration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Internal crustal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8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-2"/>
            <a:ext cx="9144000" cy="6858002"/>
            <a:chOff x="0" y="-2"/>
            <a:chExt cx="9144000" cy="6858002"/>
          </a:xfrm>
        </p:grpSpPr>
        <p:pic>
          <p:nvPicPr>
            <p:cNvPr id="35" name="Picture 34" descr="PA130959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"/>
              <a:ext cx="9144000" cy="68580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Rectangle 35"/>
            <p:cNvSpPr/>
            <p:nvPr/>
          </p:nvSpPr>
          <p:spPr>
            <a:xfrm>
              <a:off x="0" y="-2"/>
              <a:ext cx="9144000" cy="685800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131961"/>
            <a:ext cx="9143999" cy="65989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DP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73" y="3643167"/>
            <a:ext cx="4886814" cy="2470140"/>
          </a:xfrm>
          <a:prstGeom prst="rect">
            <a:avLst/>
          </a:prstGeom>
        </p:spPr>
      </p:pic>
      <p:pic>
        <p:nvPicPr>
          <p:cNvPr id="10" name="Picture 9" descr="HK_stack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9" r="19484" b="33396"/>
          <a:stretch/>
        </p:blipFill>
        <p:spPr>
          <a:xfrm>
            <a:off x="5982275" y="816205"/>
            <a:ext cx="2778989" cy="2682995"/>
          </a:xfrm>
          <a:prstGeom prst="rect">
            <a:avLst/>
          </a:prstGeom>
        </p:spPr>
      </p:pic>
      <p:pic>
        <p:nvPicPr>
          <p:cNvPr id="11" name="Picture 10" descr="HK_stack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2" r="-1145" b="32367"/>
          <a:stretch/>
        </p:blipFill>
        <p:spPr>
          <a:xfrm>
            <a:off x="6004514" y="3499200"/>
            <a:ext cx="2935966" cy="2860781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3983951" y="2645688"/>
            <a:ext cx="2215371" cy="2419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568317" y="5065505"/>
            <a:ext cx="1413958" cy="2409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HK_stack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 r="59854" b="32272"/>
          <a:stretch/>
        </p:blipFill>
        <p:spPr>
          <a:xfrm>
            <a:off x="147093" y="357695"/>
            <a:ext cx="2774147" cy="2729776"/>
          </a:xfrm>
          <a:prstGeom prst="rect">
            <a:avLst/>
          </a:prstGeom>
        </p:spPr>
      </p:pic>
      <p:pic>
        <p:nvPicPr>
          <p:cNvPr id="30" name="Picture 29" descr="HK_stack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96" b="32106"/>
          <a:stretch/>
        </p:blipFill>
        <p:spPr>
          <a:xfrm>
            <a:off x="3170000" y="429299"/>
            <a:ext cx="2646882" cy="2658172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>
            <a:off x="2585571" y="2842569"/>
            <a:ext cx="1061694" cy="20859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2933" y="6268255"/>
            <a:ext cx="2385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Kyong</a:t>
            </a:r>
            <a:r>
              <a:rPr lang="en-US" dirty="0" smtClean="0"/>
              <a:t>-Song et al., 2016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13407" y="6067953"/>
            <a:ext cx="178725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Crustal thickness (km)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758767" y="3251449"/>
            <a:ext cx="178725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Crustal thickness (km)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768225" y="2795756"/>
            <a:ext cx="178725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Crustal thickness (km)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850915" y="2779694"/>
            <a:ext cx="178725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Crustal thickness (km)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433993" y="2804107"/>
            <a:ext cx="864292" cy="19883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5716491" y="1784491"/>
            <a:ext cx="62228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Vp</a:t>
            </a:r>
            <a:r>
              <a:rPr lang="en-US" sz="1400" dirty="0" smtClean="0"/>
              <a:t>/</a:t>
            </a:r>
            <a:r>
              <a:rPr lang="en-US" sz="1400" dirty="0" err="1" smtClean="0"/>
              <a:t>Vs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5671131" y="4524883"/>
            <a:ext cx="62228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Vp</a:t>
            </a:r>
            <a:r>
              <a:rPr lang="en-US" sz="1400" dirty="0" smtClean="0"/>
              <a:t>/</a:t>
            </a:r>
            <a:r>
              <a:rPr lang="en-US" sz="1400" dirty="0" err="1" smtClean="0"/>
              <a:t>Vs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2843736" y="1344840"/>
            <a:ext cx="62228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Vp</a:t>
            </a:r>
            <a:r>
              <a:rPr lang="en-US" sz="1400" dirty="0" smtClean="0"/>
              <a:t>/</a:t>
            </a:r>
            <a:r>
              <a:rPr lang="en-US" sz="1400" dirty="0" err="1" smtClean="0"/>
              <a:t>Vs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-103571" y="1314604"/>
            <a:ext cx="62228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Vp</a:t>
            </a:r>
            <a:r>
              <a:rPr lang="en-US" sz="1400" dirty="0" smtClean="0"/>
              <a:t>/</a:t>
            </a:r>
            <a:r>
              <a:rPr lang="en-US" sz="1400" dirty="0" err="1" smtClean="0"/>
              <a:t>Vs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301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32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"/>
            <a:ext cx="9144000" cy="6858002"/>
            <a:chOff x="0" y="-2"/>
            <a:chExt cx="9144000" cy="6858002"/>
          </a:xfrm>
        </p:grpSpPr>
        <p:pic>
          <p:nvPicPr>
            <p:cNvPr id="17" name="Picture 16" descr="PA130959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2"/>
              <a:ext cx="9144000" cy="685800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0" y="-2"/>
              <a:ext cx="9144000" cy="685800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147662" y="115075"/>
            <a:ext cx="6379026" cy="335546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hompson_fig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09"/>
          <a:stretch/>
        </p:blipFill>
        <p:spPr>
          <a:xfrm>
            <a:off x="295328" y="174147"/>
            <a:ext cx="6231360" cy="318904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538222" y="2616213"/>
            <a:ext cx="5418655" cy="415819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K_stack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96"/>
          <a:stretch/>
        </p:blipFill>
        <p:spPr>
          <a:xfrm>
            <a:off x="3584125" y="2738613"/>
            <a:ext cx="2707743" cy="4005195"/>
          </a:xfrm>
          <a:prstGeom prst="rect">
            <a:avLst/>
          </a:prstGeom>
        </p:spPr>
      </p:pic>
      <p:pic>
        <p:nvPicPr>
          <p:cNvPr id="6" name="Picture 5" descr="HK_stack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02" r="-1145"/>
          <a:stretch/>
        </p:blipFill>
        <p:spPr>
          <a:xfrm>
            <a:off x="6262956" y="2723315"/>
            <a:ext cx="2739824" cy="394726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048626" y="4887225"/>
            <a:ext cx="470329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033325" y="4522737"/>
            <a:ext cx="47185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33325" y="4272208"/>
            <a:ext cx="47185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57355" y="4573161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Granite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955142" y="4243203"/>
            <a:ext cx="595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Mafic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95328" y="4243203"/>
            <a:ext cx="29384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Far from volcano similar to Sino-Korean </a:t>
            </a:r>
            <a:r>
              <a:rPr lang="en-US" dirty="0" err="1" smtClean="0"/>
              <a:t>craton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Close to volcano – </a:t>
            </a:r>
            <a:r>
              <a:rPr lang="en-US" dirty="0" smtClean="0"/>
              <a:t>very high </a:t>
            </a:r>
            <a:r>
              <a:rPr lang="en-US" dirty="0" err="1" smtClean="0"/>
              <a:t>Vp</a:t>
            </a:r>
            <a:r>
              <a:rPr lang="en-US" dirty="0" smtClean="0"/>
              <a:t>/</a:t>
            </a:r>
            <a:r>
              <a:rPr lang="en-US" dirty="0" err="1" smtClean="0"/>
              <a:t>Vs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Partial melt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44204" y="115075"/>
            <a:ext cx="1582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Thompson et al., 2011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351066" y="2349272"/>
            <a:ext cx="1651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Kyong</a:t>
            </a:r>
            <a:r>
              <a:rPr lang="en-US" sz="1200" dirty="0" smtClean="0"/>
              <a:t>-Song et al., 2016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1295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2" grpId="0"/>
      <p:bldP spid="13" grpId="0"/>
      <p:bldP spid="14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42137</TotalTime>
  <Words>504</Words>
  <Application>Microsoft Macintosh PowerPoint</Application>
  <PresentationFormat>On-screen Show (4:3)</PresentationFormat>
  <Paragraphs>138</Paragraphs>
  <Slides>14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Science Diplomacy  Characterising potential high risk volcanoes in inaccessible locations </dc:title>
  <dc:creator>James</dc:creator>
  <cp:lastModifiedBy>James Hammond</cp:lastModifiedBy>
  <cp:revision>251</cp:revision>
  <dcterms:created xsi:type="dcterms:W3CDTF">2013-11-29T12:13:34Z</dcterms:created>
  <dcterms:modified xsi:type="dcterms:W3CDTF">2017-04-07T07:14:22Z</dcterms:modified>
</cp:coreProperties>
</file>