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312" r:id="rId3"/>
    <p:sldId id="313" r:id="rId4"/>
    <p:sldId id="259" r:id="rId5"/>
    <p:sldId id="260" r:id="rId6"/>
    <p:sldId id="261" r:id="rId7"/>
    <p:sldId id="295" r:id="rId8"/>
    <p:sldId id="262" r:id="rId9"/>
    <p:sldId id="298" r:id="rId10"/>
    <p:sldId id="264" r:id="rId11"/>
    <p:sldId id="265" r:id="rId12"/>
    <p:sldId id="266" r:id="rId13"/>
    <p:sldId id="300" r:id="rId14"/>
    <p:sldId id="301" r:id="rId15"/>
    <p:sldId id="302" r:id="rId16"/>
    <p:sldId id="303" r:id="rId17"/>
    <p:sldId id="304" r:id="rId18"/>
    <p:sldId id="305" r:id="rId19"/>
    <p:sldId id="276" r:id="rId20"/>
    <p:sldId id="314" r:id="rId21"/>
    <p:sldId id="292" r:id="rId2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7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568AC-8AEF-3947-89C3-BC50617D93FE}" type="datetime1">
              <a:rPr lang="en-US" smtClean="0"/>
              <a:t>4/6/17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C1EF4-4776-6944-B2D4-DA87CCD59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673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03A7C-3CB9-E541-836D-D051A2453C81}" type="datetime1">
              <a:rPr lang="en-US" smtClean="0"/>
              <a:t>4/6/17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D5C62-0DFC-3144-AF2B-0213B7E5A95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2580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D5C62-0DFC-3144-AF2B-0213B7E5A95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3938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D5C62-0DFC-3144-AF2B-0213B7E5A95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606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4F7C8-1A41-6141-BDA3-1BDAA90FEC42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924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01B7E-3B4E-9347-A3D5-F593BAAF03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56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E6FEE-3B89-644E-B414-247BA33A7A3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685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E6FEE-3B89-644E-B414-247BA33A7A3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685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E6FEE-3B89-644E-B414-247BA33A7A3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685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E6FEE-3B89-644E-B414-247BA33A7A3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685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E6FEE-3B89-644E-B414-247BA33A7A3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685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E6FEE-3B89-644E-B414-247BA33A7A3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685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4F7C8-1A41-6141-BDA3-1BDAA90FEC42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1608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DA9C-48B3-F34C-8E29-B1A6BD99D068}" type="datetimeFigureOut">
              <a:rPr lang="fr-FR" smtClean="0"/>
              <a:t>4/6/17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2A3C-035E-5F4D-AE8F-6209C381FE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8349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DA9C-48B3-F34C-8E29-B1A6BD99D068}" type="datetimeFigureOut">
              <a:rPr lang="fr-FR" smtClean="0"/>
              <a:t>4/6/17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2A3C-035E-5F4D-AE8F-6209C381FE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5511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DA9C-48B3-F34C-8E29-B1A6BD99D068}" type="datetimeFigureOut">
              <a:rPr lang="fr-FR" smtClean="0"/>
              <a:t>4/6/17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2A3C-035E-5F4D-AE8F-6209C381FE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008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DA9C-48B3-F34C-8E29-B1A6BD99D068}" type="datetimeFigureOut">
              <a:rPr lang="fr-FR" smtClean="0"/>
              <a:t>4/6/17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2A3C-035E-5F4D-AE8F-6209C381FE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0875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DA9C-48B3-F34C-8E29-B1A6BD99D068}" type="datetimeFigureOut">
              <a:rPr lang="fr-FR" smtClean="0"/>
              <a:t>4/6/17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2A3C-035E-5F4D-AE8F-6209C381FE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23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DA9C-48B3-F34C-8E29-B1A6BD99D068}" type="datetimeFigureOut">
              <a:rPr lang="fr-FR" smtClean="0"/>
              <a:t>4/6/17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2A3C-035E-5F4D-AE8F-6209C381FE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5238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DA9C-48B3-F34C-8E29-B1A6BD99D068}" type="datetimeFigureOut">
              <a:rPr lang="fr-FR" smtClean="0"/>
              <a:t>4/6/17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2A3C-035E-5F4D-AE8F-6209C381FE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307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DA9C-48B3-F34C-8E29-B1A6BD99D068}" type="datetimeFigureOut">
              <a:rPr lang="fr-FR" smtClean="0"/>
              <a:t>4/6/17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2A3C-035E-5F4D-AE8F-6209C381FE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871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DA9C-48B3-F34C-8E29-B1A6BD99D068}" type="datetimeFigureOut">
              <a:rPr lang="fr-FR" smtClean="0"/>
              <a:t>4/6/17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2A3C-035E-5F4D-AE8F-6209C381FE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445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DA9C-48B3-F34C-8E29-B1A6BD99D068}" type="datetimeFigureOut">
              <a:rPr lang="fr-FR" smtClean="0"/>
              <a:t>4/6/17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2A3C-035E-5F4D-AE8F-6209C381FE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8507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DA9C-48B3-F34C-8E29-B1A6BD99D068}" type="datetimeFigureOut">
              <a:rPr lang="fr-FR" smtClean="0"/>
              <a:t>4/6/17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2A3C-035E-5F4D-AE8F-6209C381FE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8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9DA9C-48B3-F34C-8E29-B1A6BD99D068}" type="datetimeFigureOut">
              <a:rPr lang="fr-FR" smtClean="0"/>
              <a:t>4/6/17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22A3C-035E-5F4D-AE8F-6209C381FE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161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jp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24.png"/><Relationship Id="rId6" Type="http://schemas.openxmlformats.org/officeDocument/2006/relationships/oleObject" Target="../embeddings/oleObject2.bin"/><Relationship Id="rId7" Type="http://schemas.openxmlformats.org/officeDocument/2006/relationships/package" Target="../embeddings/Microsoft_Word_Document2.docx"/><Relationship Id="rId8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emf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6689" y="1817325"/>
            <a:ext cx="7520073" cy="163738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An earthquake catalog for seismic hazard assessment in Lebanon</a:t>
            </a:r>
            <a:endParaRPr lang="en-US" sz="2000" dirty="0"/>
          </a:p>
        </p:txBody>
      </p:sp>
      <p:sp>
        <p:nvSpPr>
          <p:cNvPr id="3" name="Subtitle 4"/>
          <p:cNvSpPr txBox="1">
            <a:spLocks/>
          </p:cNvSpPr>
          <p:nvPr/>
        </p:nvSpPr>
        <p:spPr>
          <a:xfrm>
            <a:off x="1576159" y="3668058"/>
            <a:ext cx="5839238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Marleine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Brax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Paola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Albini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Céline Beauval,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Rachid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Jomaa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Alexandre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Sursock</a:t>
            </a: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endParaRPr lang="en-US" sz="19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CNRS, </a:t>
            </a:r>
            <a:r>
              <a:rPr lang="en-US" sz="19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Beyrouth</a:t>
            </a:r>
            <a:endParaRPr lang="en-US" sz="19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ISTerre, Grenoble</a:t>
            </a:r>
          </a:p>
          <a:p>
            <a:pPr marL="0" indent="0" algn="ctr">
              <a:buNone/>
            </a:pP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INGV, Milan</a:t>
            </a:r>
          </a:p>
          <a:p>
            <a:pPr marL="0" indent="0" algn="ctr"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68" y="97693"/>
            <a:ext cx="1364609" cy="1020590"/>
          </a:xfrm>
          <a:prstGeom prst="rect">
            <a:avLst/>
          </a:prstGeom>
        </p:spPr>
      </p:pic>
      <p:pic>
        <p:nvPicPr>
          <p:cNvPr id="6" name="Picture 1"/>
          <p:cNvPicPr>
            <a:picLocks noChangeArrowheads="1"/>
          </p:cNvPicPr>
          <p:nvPr/>
        </p:nvPicPr>
        <p:blipFill>
          <a:blip r:embed="rId4">
            <a:alphaModFix amt="67000"/>
          </a:blip>
          <a:srcRect/>
          <a:stretch>
            <a:fillRect/>
          </a:stretch>
        </p:blipFill>
        <p:spPr bwMode="auto">
          <a:xfrm>
            <a:off x="3032125" y="270200"/>
            <a:ext cx="3056444" cy="827128"/>
          </a:xfrm>
          <a:prstGeom prst="rect">
            <a:avLst/>
          </a:prstGeom>
          <a:noFill/>
          <a:ln w="19050" cap="flat" cmpd="sng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125" y="6049949"/>
            <a:ext cx="1355069" cy="654171"/>
          </a:xfrm>
          <a:prstGeom prst="rect">
            <a:avLst/>
          </a:prstGeom>
        </p:spPr>
      </p:pic>
      <p:pic>
        <p:nvPicPr>
          <p:cNvPr id="9" name="Image 8" descr="ced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5" y="5856443"/>
            <a:ext cx="1021645" cy="8603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1292" y="129443"/>
            <a:ext cx="2110957" cy="115003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21000" y="6181725"/>
            <a:ext cx="3246943" cy="365125"/>
          </a:xfrm>
        </p:spPr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British </a:t>
            </a:r>
            <a:r>
              <a:rPr lang="fr-FR" dirty="0" err="1" smtClean="0">
                <a:solidFill>
                  <a:srgbClr val="000000"/>
                </a:solidFill>
              </a:rPr>
              <a:t>Seismology</a:t>
            </a:r>
            <a:r>
              <a:rPr lang="fr-FR" dirty="0" smtClean="0">
                <a:solidFill>
                  <a:srgbClr val="000000"/>
                </a:solidFill>
              </a:rPr>
              <a:t> Meeting 5th-7th April, 2017 Reading, UK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089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601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Earthquake catalog - Lebanon</a:t>
            </a:r>
            <a:endParaRPr lang="en-US" sz="3200" dirty="0"/>
          </a:p>
        </p:txBody>
      </p:sp>
      <p:pic>
        <p:nvPicPr>
          <p:cNvPr id="5" name="Image 4" descr="catalogueinstrumental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3" y="1149015"/>
            <a:ext cx="3823430" cy="5410636"/>
          </a:xfrm>
          <a:prstGeom prst="rect">
            <a:avLst/>
          </a:prstGeom>
        </p:spPr>
      </p:pic>
      <p:pic>
        <p:nvPicPr>
          <p:cNvPr id="7" name="Image 6" descr="MversusTimeINSTRU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58" y="842142"/>
            <a:ext cx="4251111" cy="60158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53355" y="4570544"/>
            <a:ext cx="4966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2012</a:t>
            </a:r>
            <a:endParaRPr lang="fr-FR" sz="1200" dirty="0"/>
          </a:p>
        </p:txBody>
      </p:sp>
      <p:sp>
        <p:nvSpPr>
          <p:cNvPr id="10" name="Rectangle 9"/>
          <p:cNvSpPr/>
          <p:nvPr/>
        </p:nvSpPr>
        <p:spPr>
          <a:xfrm>
            <a:off x="2064744" y="2387774"/>
            <a:ext cx="1343729" cy="1964177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457200" y="1190212"/>
            <a:ext cx="2432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Instrumental catalog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88606" y="2023898"/>
            <a:ext cx="2267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Seismicity in Lebanon: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207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601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Earthquake catalog - Lebanon</a:t>
            </a:r>
            <a:endParaRPr lang="en-US" sz="3200" dirty="0"/>
          </a:p>
        </p:txBody>
      </p:sp>
      <p:pic>
        <p:nvPicPr>
          <p:cNvPr id="5" name="Image 4" descr="cataloguetot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9" y="1144191"/>
            <a:ext cx="3843616" cy="54392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64744" y="2387774"/>
            <a:ext cx="1343729" cy="1964177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MversusTimeTOT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394" y="842142"/>
            <a:ext cx="4264059" cy="60341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853355" y="4570544"/>
            <a:ext cx="4966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2012</a:t>
            </a:r>
            <a:endParaRPr lang="fr-FR" sz="1200" dirty="0"/>
          </a:p>
        </p:txBody>
      </p:sp>
      <p:sp>
        <p:nvSpPr>
          <p:cNvPr id="14" name="Rectangle 13"/>
          <p:cNvSpPr/>
          <p:nvPr/>
        </p:nvSpPr>
        <p:spPr>
          <a:xfrm>
            <a:off x="4446975" y="53620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/>
              <a:t>the last 120 years = quiescent period, with respect to the last 2000 years</a:t>
            </a:r>
            <a:endParaRPr lang="fr-FR" sz="2000" dirty="0"/>
          </a:p>
        </p:txBody>
      </p:sp>
      <p:sp>
        <p:nvSpPr>
          <p:cNvPr id="17" name="Rectangle 16"/>
          <p:cNvSpPr/>
          <p:nvPr/>
        </p:nvSpPr>
        <p:spPr>
          <a:xfrm>
            <a:off x="457199" y="1190212"/>
            <a:ext cx="3989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Instrumental catalog </a:t>
            </a:r>
            <a:r>
              <a:rPr lang="en-US" dirty="0" smtClean="0">
                <a:solidFill>
                  <a:srgbClr val="FF0000"/>
                </a:solidFill>
              </a:rPr>
              <a:t>+ historical catalog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88606" y="2023898"/>
            <a:ext cx="2267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Seismicity in Lebanon: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04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7900" y="269876"/>
            <a:ext cx="7391400" cy="9191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How to derive a historical catalog building on existing studies?</a:t>
            </a:r>
            <a:endParaRPr lang="en-US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2100" y="1790700"/>
            <a:ext cx="43815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 the last 30 </a:t>
            </a:r>
            <a:r>
              <a:rPr lang="en-US" sz="2000" dirty="0" err="1" smtClean="0"/>
              <a:t>yrs</a:t>
            </a:r>
            <a:r>
              <a:rPr lang="en-US" sz="2000" dirty="0" smtClean="0"/>
              <a:t>: plenty of studies, different authors</a:t>
            </a:r>
            <a:r>
              <a:rPr lang="en-US" sz="2000" dirty="0"/>
              <a:t> </a:t>
            </a:r>
            <a:r>
              <a:rPr lang="en-US" sz="2000" dirty="0" smtClean="0"/>
              <a:t>and solutions</a:t>
            </a:r>
          </a:p>
          <a:p>
            <a:r>
              <a:rPr lang="en-US" sz="2000" dirty="0" smtClean="0"/>
              <a:t>Many authors rely on previously published studies </a:t>
            </a:r>
            <a:r>
              <a:rPr lang="en-US" sz="2000" dirty="0"/>
              <a:t>(</a:t>
            </a:r>
            <a:r>
              <a:rPr lang="en-US" sz="2000" dirty="0" smtClean="0"/>
              <a:t>errors propagated</a:t>
            </a:r>
            <a:r>
              <a:rPr lang="en-US" sz="2000" dirty="0"/>
              <a:t>)</a:t>
            </a:r>
            <a:r>
              <a:rPr lang="en-US" sz="2000" dirty="0" smtClean="0"/>
              <a:t>, sometimes omitting to cite the sources</a:t>
            </a:r>
          </a:p>
          <a:p>
            <a:r>
              <a:rPr lang="en-US" sz="2000" dirty="0" smtClean="0"/>
              <a:t>Some authors publish new material and interpretation which sometimes contradict their own earlier study</a:t>
            </a:r>
            <a:endParaRPr lang="en-US" sz="2000" dirty="0"/>
          </a:p>
          <a:p>
            <a:r>
              <a:rPr lang="en-US" sz="2000" dirty="0" smtClean="0"/>
              <a:t>Not all studies are reliable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76022" y="5227240"/>
            <a:ext cx="36276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Tempting to use as they are unreliable published lists of earthquakes</a:t>
            </a:r>
          </a:p>
        </p:txBody>
      </p:sp>
      <p:sp>
        <p:nvSpPr>
          <p:cNvPr id="6" name="Flèche vers la droite 5"/>
          <p:cNvSpPr/>
          <p:nvPr/>
        </p:nvSpPr>
        <p:spPr>
          <a:xfrm>
            <a:off x="5359400" y="2882900"/>
            <a:ext cx="279400" cy="939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783681" y="2537914"/>
            <a:ext cx="31615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Need for a historical seismicity expertise, relying on a deep knowledge of historical material, to sort out studies</a:t>
            </a:r>
          </a:p>
        </p:txBody>
      </p:sp>
    </p:spTree>
    <p:extLst>
      <p:ext uri="{BB962C8B-B14F-4D97-AF65-F5344CB8AC3E}">
        <p14:creationId xmlns:p14="http://schemas.microsoft.com/office/powerpoint/2010/main" val="2360863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57200" y="274638"/>
            <a:ext cx="8089900" cy="919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Historical catalog: strategy followed</a:t>
            </a:r>
            <a:endParaRPr lang="en-US" sz="2800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57200" y="1638300"/>
            <a:ext cx="8255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Listing all published catalogues or papers proposing intensities and solutions for earthquakes </a:t>
            </a:r>
          </a:p>
          <a:p>
            <a:r>
              <a:rPr lang="en-US" sz="2000" dirty="0" smtClean="0"/>
              <a:t>Analyze this material, especially the sources used to derive the study (are they contemporary)? Was the historical context analyzed?</a:t>
            </a:r>
          </a:p>
          <a:p>
            <a:r>
              <a:rPr lang="en-US" sz="2000" dirty="0" smtClean="0"/>
              <a:t>Sort out the studies, in terms of soundness and reliability (</a:t>
            </a:r>
            <a:r>
              <a:rPr lang="en-US" sz="2000" dirty="0" err="1" smtClean="0"/>
              <a:t>Albini</a:t>
            </a:r>
            <a:r>
              <a:rPr lang="en-US" sz="2000" dirty="0" smtClean="0"/>
              <a:t> et al. 2014, world-wide catalog GHEA)</a:t>
            </a:r>
          </a:p>
          <a:p>
            <a:r>
              <a:rPr lang="en-US" sz="2000" dirty="0" smtClean="0"/>
              <a:t>Select the “best solution(s)” and provide criteria applied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Some events are “easy”: overall consensus </a:t>
            </a:r>
          </a:p>
          <a:p>
            <a:r>
              <a:rPr lang="en-US" sz="2000" dirty="0" smtClean="0"/>
              <a:t>Most events are complex: several studies which do not agree</a:t>
            </a:r>
          </a:p>
          <a:p>
            <a:endParaRPr lang="en-US" sz="2000" dirty="0"/>
          </a:p>
          <a:p>
            <a:pPr marL="0" indent="0">
              <a:buFont typeface="Arial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806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57199" y="1460500"/>
            <a:ext cx="4027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Period covered: 31 BC – 1837</a:t>
            </a:r>
          </a:p>
          <a:p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and last earthquakes included, written historical material</a:t>
            </a:r>
          </a:p>
          <a:p>
            <a:endParaRPr lang="en-US" sz="1600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457200" y="236538"/>
            <a:ext cx="8089900" cy="919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Historical catalog: earthquakes considered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1205402" y="2655110"/>
            <a:ext cx="33978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Events included</a:t>
            </a:r>
          </a:p>
          <a:p>
            <a:endParaRPr lang="en-US" sz="1400" dirty="0" smtClean="0"/>
          </a:p>
          <a:p>
            <a:r>
              <a:rPr lang="en-US" sz="1400" dirty="0" smtClean="0">
                <a:solidFill>
                  <a:srgbClr val="0000FF"/>
                </a:solidFill>
              </a:rPr>
              <a:t>Events not included (for most of them the existence of the earthquake is not questioned, but reliable studies do not provide EQ parameters)</a:t>
            </a:r>
            <a:endParaRPr lang="fr-FR" sz="14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37651" y="4863517"/>
            <a:ext cx="354702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for 6.5&lt;M&lt;7.7,</a:t>
            </a:r>
          </a:p>
          <a:p>
            <a:pPr algn="ctr"/>
            <a:r>
              <a:rPr lang="en-US" sz="1400" dirty="0" smtClean="0"/>
              <a:t>~ 20 to 150 km rupture length</a:t>
            </a:r>
          </a:p>
          <a:p>
            <a:pPr algn="ctr"/>
            <a:r>
              <a:rPr lang="en-US" sz="1400" dirty="0" smtClean="0"/>
              <a:t>coordinates </a:t>
            </a:r>
            <a:r>
              <a:rPr lang="en-US" sz="1400" dirty="0" smtClean="0">
                <a:sym typeface="Wingdings"/>
              </a:rPr>
              <a:t>barycenter of </a:t>
            </a:r>
            <a:r>
              <a:rPr lang="en-US" sz="1400" dirty="0" err="1" smtClean="0">
                <a:sym typeface="Wingdings"/>
              </a:rPr>
              <a:t>epicentral</a:t>
            </a:r>
            <a:r>
              <a:rPr lang="en-US" sz="1400" dirty="0" smtClean="0">
                <a:sym typeface="Wingdings"/>
              </a:rPr>
              <a:t> region</a:t>
            </a:r>
            <a:r>
              <a:rPr lang="en-US" sz="1400" dirty="0" smtClean="0"/>
              <a:t> </a:t>
            </a:r>
            <a:endParaRPr lang="fr-FR" sz="1400" dirty="0"/>
          </a:p>
        </p:txBody>
      </p:sp>
      <p:pic>
        <p:nvPicPr>
          <p:cNvPr id="6" name="Image 5" descr="Capture d’écran 2017-03-16 à 16.29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97" y="1257510"/>
            <a:ext cx="4144941" cy="5498890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6443134" y="2133600"/>
            <a:ext cx="897466" cy="2751666"/>
            <a:chOff x="6443134" y="2133600"/>
            <a:chExt cx="897466" cy="2751666"/>
          </a:xfrm>
        </p:grpSpPr>
        <p:sp>
          <p:nvSpPr>
            <p:cNvPr id="7" name="Ellipse 6"/>
            <p:cNvSpPr/>
            <p:nvPr/>
          </p:nvSpPr>
          <p:spPr>
            <a:xfrm>
              <a:off x="6815667" y="2133600"/>
              <a:ext cx="524933" cy="508000"/>
            </a:xfrm>
            <a:prstGeom prst="ellipse">
              <a:avLst/>
            </a:prstGeom>
            <a:solidFill>
              <a:schemeClr val="accent6">
                <a:lumMod val="75000"/>
                <a:alpha val="23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6443134" y="4377266"/>
              <a:ext cx="524933" cy="508000"/>
            </a:xfrm>
            <a:prstGeom prst="ellipse">
              <a:avLst/>
            </a:prstGeom>
            <a:solidFill>
              <a:schemeClr val="accent6">
                <a:lumMod val="75000"/>
                <a:alpha val="23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357005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323335"/>
            <a:ext cx="8299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escribed by many sources but interpretation still difficult</a:t>
            </a:r>
          </a:p>
          <a:p>
            <a:endParaRPr lang="en-US" dirty="0" smtClean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4466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Example: 746/749 January 18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event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457199" y="1893221"/>
            <a:ext cx="3318934" cy="2739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 huge earthquake (destruction from Egyptian littoral to NE Syria)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ML 7.3-8.0 </a:t>
            </a:r>
          </a:p>
          <a:p>
            <a:endParaRPr lang="en-US" sz="1600" dirty="0" smtClean="0"/>
          </a:p>
          <a:p>
            <a:r>
              <a:rPr lang="en-US" sz="1400" dirty="0" err="1" smtClean="0"/>
              <a:t>Amiran</a:t>
            </a:r>
            <a:r>
              <a:rPr lang="en-US" sz="1400" dirty="0" smtClean="0"/>
              <a:t> (1950)</a:t>
            </a:r>
          </a:p>
          <a:p>
            <a:r>
              <a:rPr lang="en-US" sz="1400" dirty="0" smtClean="0"/>
              <a:t>Russell (1985)</a:t>
            </a:r>
          </a:p>
          <a:p>
            <a:r>
              <a:rPr lang="en-US" sz="1400" dirty="0" smtClean="0"/>
              <a:t>Ben </a:t>
            </a:r>
            <a:r>
              <a:rPr lang="en-US" sz="1400" dirty="0" err="1" smtClean="0"/>
              <a:t>Menahem</a:t>
            </a:r>
            <a:r>
              <a:rPr lang="en-US" sz="1400" dirty="0" smtClean="0"/>
              <a:t> 1991</a:t>
            </a:r>
          </a:p>
          <a:p>
            <a:r>
              <a:rPr lang="en-US" sz="1400" dirty="0" err="1" smtClean="0"/>
              <a:t>Guidoboni</a:t>
            </a:r>
            <a:r>
              <a:rPr lang="en-US" sz="1400" dirty="0" smtClean="0"/>
              <a:t> et al. 1994</a:t>
            </a:r>
          </a:p>
          <a:p>
            <a:r>
              <a:rPr lang="en-US" sz="1400" dirty="0" smtClean="0"/>
              <a:t>Marco et al. 2003 (relying on above papers + </a:t>
            </a:r>
            <a:r>
              <a:rPr lang="en-US" sz="1400" dirty="0" err="1" smtClean="0"/>
              <a:t>paleoseismology</a:t>
            </a:r>
            <a:r>
              <a:rPr lang="en-US" sz="1400" dirty="0" smtClean="0"/>
              <a:t>)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48041" y="1924003"/>
            <a:ext cx="42499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At least 2 events, 3 </a:t>
            </a:r>
            <a:r>
              <a:rPr lang="en-US" dirty="0" err="1" smtClean="0">
                <a:solidFill>
                  <a:srgbClr val="0000FF"/>
                </a:solidFill>
              </a:rPr>
              <a:t>yrs</a:t>
            </a:r>
            <a:r>
              <a:rPr lang="en-US" dirty="0" smtClean="0">
                <a:solidFill>
                  <a:srgbClr val="0000FF"/>
                </a:solidFill>
              </a:rPr>
              <a:t> apart and hundreds km apart, with lower magnitude (7.0)</a:t>
            </a:r>
          </a:p>
          <a:p>
            <a:endParaRPr lang="en-US" sz="1600" dirty="0" smtClean="0"/>
          </a:p>
          <a:p>
            <a:r>
              <a:rPr lang="en-US" sz="1600" dirty="0" err="1" smtClean="0"/>
              <a:t>Karcz</a:t>
            </a:r>
            <a:r>
              <a:rPr lang="en-US" sz="1600" dirty="0" smtClean="0"/>
              <a:t> 2004</a:t>
            </a:r>
          </a:p>
          <a:p>
            <a:r>
              <a:rPr lang="en-US" sz="1600" dirty="0" err="1" smtClean="0"/>
              <a:t>Ambraseys</a:t>
            </a:r>
            <a:r>
              <a:rPr lang="en-US" sz="1600" dirty="0" smtClean="0"/>
              <a:t> 2005, 2006, 2009 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4747753" y="3632200"/>
            <a:ext cx="42502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Issues: 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confusion created by the use of different dating systems in the ancient texts =&gt; all felt reports associated to the same EQ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contemporary sources and sources written centuries after given the same level of reliability.</a:t>
            </a:r>
          </a:p>
        </p:txBody>
      </p:sp>
      <p:sp>
        <p:nvSpPr>
          <p:cNvPr id="8" name="Flèche vers la droite 7"/>
          <p:cNvSpPr/>
          <p:nvPr/>
        </p:nvSpPr>
        <p:spPr>
          <a:xfrm>
            <a:off x="3956137" y="1849424"/>
            <a:ext cx="335761" cy="8759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72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7-03-10 à 10.20.1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0"/>
          <a:stretch/>
        </p:blipFill>
        <p:spPr>
          <a:xfrm>
            <a:off x="981424" y="2816551"/>
            <a:ext cx="2974713" cy="3584220"/>
          </a:xfrm>
          <a:prstGeom prst="rect">
            <a:avLst/>
          </a:prstGeom>
          <a:solidFill>
            <a:schemeClr val="tx2">
              <a:lumMod val="60000"/>
              <a:lumOff val="40000"/>
              <a:alpha val="26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2015068" y="4495800"/>
            <a:ext cx="319974" cy="194733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54869" y="2946401"/>
            <a:ext cx="319974" cy="194733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71042" y="4673601"/>
            <a:ext cx="222025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55363" y="4252770"/>
            <a:ext cx="222025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61288" y="4372261"/>
            <a:ext cx="222025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64937" y="3466286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64931" y="3584818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66535" y="3364676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82164" y="4423063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10491" y="4154632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27255" y="5613281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11587" y="4891231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86672" y="5630215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78188" y="5613281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2890992" y="5052098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41311" y="4908165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749160" y="5728353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657580" y="4397662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28521" y="4291057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584429" y="5443948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538113" y="5604814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4117" y="6376113"/>
            <a:ext cx="1467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Marco et al. 2003</a:t>
            </a:r>
            <a:endParaRPr lang="fr-FR" sz="1400" dirty="0"/>
          </a:p>
        </p:txBody>
      </p:sp>
      <p:sp>
        <p:nvSpPr>
          <p:cNvPr id="34" name="Rectangle 33"/>
          <p:cNvSpPr/>
          <p:nvPr/>
        </p:nvSpPr>
        <p:spPr>
          <a:xfrm>
            <a:off x="2502558" y="4733318"/>
            <a:ext cx="411457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37" name="Titre 1"/>
          <p:cNvSpPr>
            <a:spLocks noGrp="1"/>
          </p:cNvSpPr>
          <p:nvPr>
            <p:ph type="title"/>
          </p:nvPr>
        </p:nvSpPr>
        <p:spPr>
          <a:xfrm>
            <a:off x="457200" y="4466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Example: 746/749 January 18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event</a:t>
            </a:r>
            <a:endParaRPr lang="en-US" sz="2800" dirty="0"/>
          </a:p>
        </p:txBody>
      </p:sp>
      <p:sp>
        <p:nvSpPr>
          <p:cNvPr id="38" name="Rectangle 37"/>
          <p:cNvSpPr/>
          <p:nvPr/>
        </p:nvSpPr>
        <p:spPr>
          <a:xfrm>
            <a:off x="457200" y="1323335"/>
            <a:ext cx="8299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escribed by many sources but interpretation still difficult</a:t>
            </a:r>
          </a:p>
          <a:p>
            <a:endParaRPr lang="en-US" dirty="0" smtClean="0"/>
          </a:p>
        </p:txBody>
      </p:sp>
      <p:sp>
        <p:nvSpPr>
          <p:cNvPr id="39" name="Rectangle 38"/>
          <p:cNvSpPr/>
          <p:nvPr/>
        </p:nvSpPr>
        <p:spPr>
          <a:xfrm>
            <a:off x="457199" y="1893221"/>
            <a:ext cx="33189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 huge earthquake (destruction from Egyptian littoral to NE Syria)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ML 7.3-8.0 </a:t>
            </a:r>
          </a:p>
          <a:p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4748041" y="1924003"/>
            <a:ext cx="42499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At least 2 events, 3 </a:t>
            </a:r>
            <a:r>
              <a:rPr lang="en-US" dirty="0" err="1" smtClean="0">
                <a:solidFill>
                  <a:srgbClr val="0000FF"/>
                </a:solidFill>
              </a:rPr>
              <a:t>yrs</a:t>
            </a:r>
            <a:r>
              <a:rPr lang="en-US" dirty="0" smtClean="0">
                <a:solidFill>
                  <a:srgbClr val="0000FF"/>
                </a:solidFill>
              </a:rPr>
              <a:t> apart and hundreds km apart, with lower magnitude (7.0)</a:t>
            </a:r>
          </a:p>
          <a:p>
            <a:endParaRPr lang="en-US" sz="1600" dirty="0" smtClean="0"/>
          </a:p>
        </p:txBody>
      </p:sp>
      <p:sp>
        <p:nvSpPr>
          <p:cNvPr id="41" name="Flèche vers la droite 40"/>
          <p:cNvSpPr/>
          <p:nvPr/>
        </p:nvSpPr>
        <p:spPr>
          <a:xfrm>
            <a:off x="3956137" y="1849424"/>
            <a:ext cx="335761" cy="8759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45534" y="4154632"/>
            <a:ext cx="85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749 EQ</a:t>
            </a:r>
            <a:endParaRPr lang="fr-FR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62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7-03-10 à 10.20.1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0"/>
          <a:stretch/>
        </p:blipFill>
        <p:spPr>
          <a:xfrm>
            <a:off x="981424" y="2816551"/>
            <a:ext cx="2974713" cy="3584220"/>
          </a:xfrm>
          <a:prstGeom prst="rect">
            <a:avLst/>
          </a:prstGeom>
          <a:solidFill>
            <a:schemeClr val="tx2">
              <a:lumMod val="60000"/>
              <a:lumOff val="40000"/>
              <a:alpha val="26000"/>
            </a:schemeClr>
          </a:solidFill>
        </p:spPr>
      </p:pic>
      <p:sp>
        <p:nvSpPr>
          <p:cNvPr id="37" name="Titre 1"/>
          <p:cNvSpPr>
            <a:spLocks noGrp="1"/>
          </p:cNvSpPr>
          <p:nvPr>
            <p:ph type="title"/>
          </p:nvPr>
        </p:nvSpPr>
        <p:spPr>
          <a:xfrm>
            <a:off x="457200" y="4466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Example: 746/749 January 18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event</a:t>
            </a:r>
            <a:endParaRPr lang="en-US" sz="2800" dirty="0"/>
          </a:p>
        </p:txBody>
      </p:sp>
      <p:sp>
        <p:nvSpPr>
          <p:cNvPr id="38" name="Rectangle 37"/>
          <p:cNvSpPr/>
          <p:nvPr/>
        </p:nvSpPr>
        <p:spPr>
          <a:xfrm>
            <a:off x="457200" y="1323335"/>
            <a:ext cx="8299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escribed by many sources but interpretation still difficult</a:t>
            </a:r>
          </a:p>
          <a:p>
            <a:endParaRPr lang="en-US" dirty="0" smtClean="0"/>
          </a:p>
        </p:txBody>
      </p:sp>
      <p:sp>
        <p:nvSpPr>
          <p:cNvPr id="39" name="Rectangle 38"/>
          <p:cNvSpPr/>
          <p:nvPr/>
        </p:nvSpPr>
        <p:spPr>
          <a:xfrm>
            <a:off x="457199" y="1893221"/>
            <a:ext cx="33189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 huge earthquake (destruction from Egyptian littoral to NE Syria)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ML 7.3-8.0 </a:t>
            </a:r>
          </a:p>
          <a:p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4748041" y="1924003"/>
            <a:ext cx="42499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At least 2 events, 3 </a:t>
            </a:r>
            <a:r>
              <a:rPr lang="en-US" dirty="0" err="1" smtClean="0">
                <a:solidFill>
                  <a:srgbClr val="0000FF"/>
                </a:solidFill>
              </a:rPr>
              <a:t>yrs</a:t>
            </a:r>
            <a:r>
              <a:rPr lang="en-US" dirty="0" smtClean="0">
                <a:solidFill>
                  <a:srgbClr val="0000FF"/>
                </a:solidFill>
              </a:rPr>
              <a:t> apart and hundreds km apart, with lower magnitude (7.0)</a:t>
            </a:r>
          </a:p>
          <a:p>
            <a:endParaRPr lang="en-US" sz="1600" dirty="0" smtClean="0"/>
          </a:p>
        </p:txBody>
      </p:sp>
      <p:sp>
        <p:nvSpPr>
          <p:cNvPr id="41" name="Flèche vers la droite 40"/>
          <p:cNvSpPr/>
          <p:nvPr/>
        </p:nvSpPr>
        <p:spPr>
          <a:xfrm>
            <a:off x="3956137" y="1849424"/>
            <a:ext cx="335761" cy="8759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Image 34" descr="Capture d’écran 2017-03-10 à 10.20.1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0"/>
          <a:stretch/>
        </p:blipFill>
        <p:spPr>
          <a:xfrm>
            <a:off x="5163963" y="2799621"/>
            <a:ext cx="2974713" cy="358422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197607" y="4478870"/>
            <a:ext cx="319974" cy="19473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/>
          <p:cNvSpPr/>
          <p:nvPr/>
        </p:nvSpPr>
        <p:spPr>
          <a:xfrm>
            <a:off x="7137408" y="2929471"/>
            <a:ext cx="319974" cy="19473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6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68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7753581" y="4656671"/>
            <a:ext cx="222025" cy="10660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7337902" y="4235840"/>
            <a:ext cx="222025" cy="10660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7243827" y="4355331"/>
            <a:ext cx="222025" cy="10660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7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6947476" y="3449356"/>
            <a:ext cx="305756" cy="10660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6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68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/>
        </p:nvSpPr>
        <p:spPr>
          <a:xfrm>
            <a:off x="6947470" y="3567888"/>
            <a:ext cx="305756" cy="10660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6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68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7049074" y="3347746"/>
            <a:ext cx="305756" cy="10660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6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68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6364703" y="4406133"/>
            <a:ext cx="305756" cy="10660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74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6893030" y="4137702"/>
            <a:ext cx="305756" cy="106605"/>
          </a:xfrm>
          <a:prstGeom prst="rect">
            <a:avLst/>
          </a:prstGeom>
          <a:solidFill>
            <a:schemeClr val="accent2">
              <a:lumMod val="7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/>
        </p:nvSpPr>
        <p:spPr>
          <a:xfrm>
            <a:off x="6309794" y="5596351"/>
            <a:ext cx="305756" cy="10660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/>
          <p:cNvSpPr/>
          <p:nvPr/>
        </p:nvSpPr>
        <p:spPr>
          <a:xfrm>
            <a:off x="6794126" y="4874301"/>
            <a:ext cx="305756" cy="106605"/>
          </a:xfrm>
          <a:prstGeom prst="rect">
            <a:avLst/>
          </a:prstGeom>
          <a:solidFill>
            <a:schemeClr val="accent2">
              <a:lumMod val="75000"/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/>
          <p:cNvSpPr/>
          <p:nvPr/>
        </p:nvSpPr>
        <p:spPr>
          <a:xfrm>
            <a:off x="6969211" y="5613285"/>
            <a:ext cx="305756" cy="106605"/>
          </a:xfrm>
          <a:prstGeom prst="rect">
            <a:avLst/>
          </a:pr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/>
          <p:cNvSpPr/>
          <p:nvPr/>
        </p:nvSpPr>
        <p:spPr>
          <a:xfrm>
            <a:off x="5760727" y="5596351"/>
            <a:ext cx="305756" cy="106605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/>
          <p:cNvSpPr/>
          <p:nvPr/>
        </p:nvSpPr>
        <p:spPr>
          <a:xfrm>
            <a:off x="7073531" y="5035168"/>
            <a:ext cx="305756" cy="106605"/>
          </a:xfrm>
          <a:prstGeom prst="rect">
            <a:avLst/>
          </a:prstGeom>
          <a:solidFill>
            <a:schemeClr val="accent2">
              <a:lumMod val="75000"/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/>
          <p:cNvSpPr/>
          <p:nvPr/>
        </p:nvSpPr>
        <p:spPr>
          <a:xfrm>
            <a:off x="7623850" y="4891235"/>
            <a:ext cx="305756" cy="106605"/>
          </a:xfrm>
          <a:prstGeom prst="rect">
            <a:avLst/>
          </a:pr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/>
          <p:cNvSpPr/>
          <p:nvPr/>
        </p:nvSpPr>
        <p:spPr>
          <a:xfrm>
            <a:off x="6931699" y="5711423"/>
            <a:ext cx="305756" cy="10660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6840119" y="4380732"/>
            <a:ext cx="305756" cy="106605"/>
          </a:xfrm>
          <a:prstGeom prst="rect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6811060" y="4274127"/>
            <a:ext cx="305756" cy="106605"/>
          </a:xfrm>
          <a:prstGeom prst="rect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/>
        </p:nvSpPr>
        <p:spPr>
          <a:xfrm>
            <a:off x="6766968" y="5427018"/>
            <a:ext cx="305756" cy="106605"/>
          </a:xfrm>
          <a:prstGeom prst="rect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/>
        </p:nvSpPr>
        <p:spPr>
          <a:xfrm>
            <a:off x="7720652" y="5587884"/>
            <a:ext cx="305756" cy="106605"/>
          </a:xfrm>
          <a:prstGeom prst="rect">
            <a:avLst/>
          </a:prstGeom>
          <a:solidFill>
            <a:schemeClr val="accent2">
              <a:lumMod val="75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/>
        </p:nvSpPr>
        <p:spPr>
          <a:xfrm>
            <a:off x="6685097" y="4716388"/>
            <a:ext cx="411457" cy="106605"/>
          </a:xfrm>
          <a:prstGeom prst="rect">
            <a:avLst/>
          </a:prstGeom>
          <a:solidFill>
            <a:schemeClr val="accent2">
              <a:lumMod val="7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45534" y="4154632"/>
            <a:ext cx="85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749 EQ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099117" y="3471285"/>
            <a:ext cx="85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746 EQ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142160" y="4957107"/>
            <a:ext cx="85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757 EQ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04117" y="6376113"/>
            <a:ext cx="1467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Marco et al. 2003</a:t>
            </a:r>
            <a:endParaRPr lang="fr-FR" sz="1400" dirty="0"/>
          </a:p>
        </p:txBody>
      </p:sp>
      <p:sp>
        <p:nvSpPr>
          <p:cNvPr id="7" name="Rectangle 6"/>
          <p:cNvSpPr/>
          <p:nvPr/>
        </p:nvSpPr>
        <p:spPr>
          <a:xfrm>
            <a:off x="7037834" y="2571490"/>
            <a:ext cx="13904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Ambraseys</a:t>
            </a:r>
            <a:r>
              <a:rPr lang="en-US" sz="1400" dirty="0" smtClean="0"/>
              <a:t> 2009</a:t>
            </a:r>
            <a:endParaRPr lang="fr-FR" sz="1400" dirty="0"/>
          </a:p>
        </p:txBody>
      </p:sp>
      <p:sp>
        <p:nvSpPr>
          <p:cNvPr id="67" name="Rectangle 66"/>
          <p:cNvSpPr/>
          <p:nvPr/>
        </p:nvSpPr>
        <p:spPr>
          <a:xfrm>
            <a:off x="2015068" y="4495800"/>
            <a:ext cx="319974" cy="194733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954869" y="2946401"/>
            <a:ext cx="319974" cy="194733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571042" y="4673601"/>
            <a:ext cx="222025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155363" y="4252770"/>
            <a:ext cx="222025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061288" y="4372261"/>
            <a:ext cx="222025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764937" y="3466286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764931" y="3584818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866535" y="3364676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182164" y="4423063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710491" y="4154632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127255" y="5613281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2611587" y="4891231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2786672" y="5630215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578188" y="5613281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80"/>
          <p:cNvSpPr/>
          <p:nvPr/>
        </p:nvSpPr>
        <p:spPr>
          <a:xfrm>
            <a:off x="2890992" y="5052098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441311" y="4908165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2749160" y="5728353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657580" y="4397662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2628521" y="4291057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584429" y="5443948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3538113" y="5604814"/>
            <a:ext cx="305756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502558" y="4733318"/>
            <a:ext cx="411457" cy="10660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315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9900" y="1323335"/>
            <a:ext cx="8056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ne of the most highly documented events in the Medieval Mediterranean – several detailed accounts by eye-witness, unanimity on the date</a:t>
            </a:r>
          </a:p>
        </p:txBody>
      </p:sp>
      <p:sp>
        <p:nvSpPr>
          <p:cNvPr id="2" name="Rectangle 1"/>
          <p:cNvSpPr/>
          <p:nvPr/>
        </p:nvSpPr>
        <p:spPr>
          <a:xfrm>
            <a:off x="5308600" y="3445763"/>
            <a:ext cx="369071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(using intensities from </a:t>
            </a:r>
            <a:r>
              <a:rPr lang="en-US" sz="1600" dirty="0" err="1" smtClean="0"/>
              <a:t>Ambraseys</a:t>
            </a:r>
            <a:r>
              <a:rPr lang="en-US" sz="1600" dirty="0" smtClean="0"/>
              <a:t> 2009, applying </a:t>
            </a:r>
            <a:r>
              <a:rPr lang="en-US" sz="1600" dirty="0" err="1" smtClean="0"/>
              <a:t>Bakun</a:t>
            </a:r>
            <a:r>
              <a:rPr lang="en-US" sz="1600" dirty="0" smtClean="0"/>
              <a:t> &amp; Wentworth method)</a:t>
            </a:r>
            <a:endParaRPr lang="en-US" sz="1600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4466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Example: 1170 June 29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event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469900" y="2576038"/>
            <a:ext cx="32653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Overall agreement on the size of the earthquake (7.3-7.7)</a:t>
            </a:r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4749336" y="2514286"/>
            <a:ext cx="42499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New study by Hough and </a:t>
            </a:r>
            <a:r>
              <a:rPr lang="en-US" sz="1600" dirty="0" err="1" smtClean="0">
                <a:solidFill>
                  <a:srgbClr val="0000FF"/>
                </a:solidFill>
              </a:rPr>
              <a:t>Avni</a:t>
            </a:r>
            <a:r>
              <a:rPr lang="en-US" sz="1600" dirty="0" smtClean="0">
                <a:solidFill>
                  <a:srgbClr val="0000FF"/>
                </a:solidFill>
              </a:rPr>
              <a:t> (2010), applying recent method for determining location/magnitude, indicate a lower magnitude 6.6</a:t>
            </a:r>
            <a:endParaRPr lang="en-US" sz="1600" dirty="0" smtClean="0"/>
          </a:p>
        </p:txBody>
      </p:sp>
      <p:sp>
        <p:nvSpPr>
          <p:cNvPr id="11" name="Flèche vers la droite 10"/>
          <p:cNvSpPr/>
          <p:nvPr/>
        </p:nvSpPr>
        <p:spPr>
          <a:xfrm>
            <a:off x="4048923" y="2528487"/>
            <a:ext cx="335761" cy="8759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Capture d’écran 2017-03-10 à 15.18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535" y="4056404"/>
            <a:ext cx="2975076" cy="25517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9976" y="3433091"/>
            <a:ext cx="35899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Ben </a:t>
            </a:r>
            <a:r>
              <a:rPr lang="en-US" sz="1200" dirty="0" err="1" smtClean="0"/>
              <a:t>Menahem</a:t>
            </a:r>
            <a:r>
              <a:rPr lang="en-US" sz="1200" dirty="0" smtClean="0"/>
              <a:t> 1991 7.7</a:t>
            </a:r>
          </a:p>
          <a:p>
            <a:r>
              <a:rPr lang="en-US" sz="1200" dirty="0" err="1" smtClean="0"/>
              <a:t>Ambraseys</a:t>
            </a:r>
            <a:r>
              <a:rPr lang="en-US" sz="1200" dirty="0" smtClean="0"/>
              <a:t> &amp; Jackson 1998 7.4</a:t>
            </a:r>
          </a:p>
          <a:p>
            <a:r>
              <a:rPr lang="en-US" sz="1200" dirty="0" err="1" smtClean="0"/>
              <a:t>Guidoboni</a:t>
            </a:r>
            <a:r>
              <a:rPr lang="en-US" sz="1200" dirty="0" smtClean="0"/>
              <a:t> et al. 2004  7.7</a:t>
            </a:r>
          </a:p>
          <a:p>
            <a:r>
              <a:rPr lang="en-US" sz="1200" dirty="0" err="1" smtClean="0"/>
              <a:t>Sbeinati</a:t>
            </a:r>
            <a:r>
              <a:rPr lang="en-US" sz="1200" dirty="0" smtClean="0"/>
              <a:t> et al. 2005 7.7</a:t>
            </a:r>
          </a:p>
          <a:p>
            <a:r>
              <a:rPr lang="en-US" sz="1200" dirty="0" err="1" smtClean="0"/>
              <a:t>Ambraseys</a:t>
            </a:r>
            <a:r>
              <a:rPr lang="en-US" sz="1200" dirty="0" smtClean="0"/>
              <a:t> 2006, 2009 7.3</a:t>
            </a:r>
            <a:endParaRPr lang="fr-FR" sz="1200" dirty="0" smtClean="0"/>
          </a:p>
          <a:p>
            <a:endParaRPr lang="en-US" sz="1200" dirty="0" smtClean="0"/>
          </a:p>
          <a:p>
            <a:endParaRPr lang="en-US" sz="1200" dirty="0" smtClean="0"/>
          </a:p>
        </p:txBody>
      </p:sp>
      <p:cxnSp>
        <p:nvCxnSpPr>
          <p:cNvPr id="13" name="Connecteur droit 12"/>
          <p:cNvCxnSpPr/>
          <p:nvPr/>
        </p:nvCxnSpPr>
        <p:spPr>
          <a:xfrm flipH="1">
            <a:off x="2967692" y="4813710"/>
            <a:ext cx="4234" cy="563310"/>
          </a:xfrm>
          <a:prstGeom prst="line">
            <a:avLst/>
          </a:prstGeom>
          <a:ln w="9525" cmpd="sng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181362" y="6482800"/>
            <a:ext cx="142859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Guidoboni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al. 2004 </a:t>
            </a:r>
            <a:endParaRPr lang="fr-FR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34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7156" y="1391069"/>
            <a:ext cx="8299644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1656 EQ, M 7, reported in several catalogs: wrong location, </a:t>
            </a:r>
            <a:r>
              <a:rPr lang="en-US" dirty="0" err="1" smtClean="0"/>
              <a:t>Sieberg</a:t>
            </a:r>
            <a:r>
              <a:rPr lang="en-US" dirty="0" smtClean="0"/>
              <a:t> (1932) confused Tripoli in Libya with Tripoli in Lebanon (</a:t>
            </a:r>
            <a:r>
              <a:rPr lang="en-US" dirty="0" err="1" smtClean="0"/>
              <a:t>Ambraseys</a:t>
            </a:r>
            <a:r>
              <a:rPr lang="en-US" dirty="0" smtClean="0"/>
              <a:t> 2009)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1752 July 21 EQ, reported in several catalogs: fake destructive event (20,000 victims on the Syrian and Palestinian littorals)</a:t>
            </a:r>
          </a:p>
          <a:p>
            <a:r>
              <a:rPr lang="en-US" dirty="0" err="1" smtClean="0"/>
              <a:t>Ambraseys</a:t>
            </a:r>
            <a:r>
              <a:rPr lang="en-US" dirty="0" smtClean="0"/>
              <a:t> (2009) explains that </a:t>
            </a:r>
            <a:r>
              <a:rPr lang="en-US" dirty="0" err="1" smtClean="0"/>
              <a:t>Seyfart</a:t>
            </a:r>
            <a:r>
              <a:rPr lang="en-US" dirty="0" smtClean="0"/>
              <a:t> (1756) misread the original text, confusing Tivoli city in Italy with Tripoli city in Lebanon</a:t>
            </a:r>
          </a:p>
          <a:p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4466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Example of gross errors which propagated</a:t>
            </a:r>
            <a:endParaRPr lang="en-US" sz="2800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117725"/>
              </p:ext>
            </p:extLst>
          </p:nvPr>
        </p:nvGraphicFramePr>
        <p:xfrm>
          <a:off x="457200" y="4389422"/>
          <a:ext cx="4074777" cy="1229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0" name="Document" r:id="rId4" imgW="5892800" imgH="1778000" progId="Word.Document.12">
                  <p:embed/>
                </p:oleObj>
              </mc:Choice>
              <mc:Fallback>
                <p:oleObj name="Document" r:id="rId4" imgW="5892800" imgH="1778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4389422"/>
                        <a:ext cx="4074777" cy="12294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145132"/>
              </p:ext>
            </p:extLst>
          </p:nvPr>
        </p:nvGraphicFramePr>
        <p:xfrm>
          <a:off x="5012460" y="4171508"/>
          <a:ext cx="3194051" cy="1968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" name="Document" r:id="rId7" imgW="5727700" imgH="3530600" progId="Word.Document.12">
                  <p:embed/>
                </p:oleObj>
              </mc:Choice>
              <mc:Fallback>
                <p:oleObj name="Document" r:id="rId7" imgW="5727700" imgH="3530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12460" y="4171508"/>
                        <a:ext cx="3194051" cy="1968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lèche vers la droite 7"/>
          <p:cNvSpPr/>
          <p:nvPr/>
        </p:nvSpPr>
        <p:spPr>
          <a:xfrm>
            <a:off x="4737382" y="4776673"/>
            <a:ext cx="335761" cy="402708"/>
          </a:xfrm>
          <a:prstGeom prst="right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191821" y="5704978"/>
            <a:ext cx="28910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21 July 1752, EQ felt in Tivoli close to Rome</a:t>
            </a:r>
            <a:endParaRPr lang="fr-FR" sz="1200" dirty="0"/>
          </a:p>
        </p:txBody>
      </p:sp>
      <p:sp>
        <p:nvSpPr>
          <p:cNvPr id="10" name="Rectangle 9"/>
          <p:cNvSpPr/>
          <p:nvPr/>
        </p:nvSpPr>
        <p:spPr>
          <a:xfrm>
            <a:off x="5508336" y="6225773"/>
            <a:ext cx="26981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EQ felt in Tripoli … used by later </a:t>
            </a:r>
            <a:r>
              <a:rPr lang="en-US" sz="1200" dirty="0" err="1" smtClean="0"/>
              <a:t>writters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32042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500"/>
            <a:ext cx="9144000" cy="4420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06" y="2344009"/>
            <a:ext cx="431800" cy="4191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381250" y="428426"/>
            <a:ext cx="4079875" cy="732308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bIns="685800"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Where is Lebanon 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48353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4690" y="261128"/>
            <a:ext cx="7217409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Conclusions &amp; future work</a:t>
            </a:r>
            <a:endParaRPr lang="en-US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59670"/>
            <a:ext cx="8257806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Earthquake catalog ready to be used.</a:t>
            </a:r>
          </a:p>
          <a:p>
            <a:r>
              <a:rPr lang="en-US" sz="2400" dirty="0" smtClean="0"/>
              <a:t>Seismic </a:t>
            </a:r>
            <a:r>
              <a:rPr lang="en-US" sz="2400" dirty="0"/>
              <a:t>record since </a:t>
            </a:r>
            <a:r>
              <a:rPr lang="en-US" sz="2400"/>
              <a:t>1900 </a:t>
            </a:r>
            <a:r>
              <a:rPr lang="en-US" sz="2400" smtClean="0"/>
              <a:t>is not </a:t>
            </a:r>
            <a:r>
              <a:rPr lang="en-US" sz="2400" dirty="0"/>
              <a:t>representative of the high seismic potential in the country</a:t>
            </a:r>
          </a:p>
          <a:p>
            <a:r>
              <a:rPr lang="en-US" sz="2400" dirty="0"/>
              <a:t>the last ~120 years = quiescent period, with respect to the last 2000 years, can we use it to estimate long-term earthquake activity?</a:t>
            </a:r>
          </a:p>
          <a:p>
            <a:r>
              <a:rPr lang="en-US" sz="2400" dirty="0" smtClean="0"/>
              <a:t>Classical PSHA with earthquake recurrence relying on catalog : should be discarded in Lebanon, instrumental seismicity is not representative of long-term seismicity</a:t>
            </a:r>
          </a:p>
          <a:p>
            <a:r>
              <a:rPr lang="en-US" sz="2400" dirty="0" smtClean="0"/>
              <a:t>All efforts should be put on the fault model</a:t>
            </a:r>
            <a:r>
              <a:rPr lang="en-US" sz="2400" dirty="0"/>
              <a:t> </a:t>
            </a:r>
            <a:r>
              <a:rPr lang="en-US" sz="2400" dirty="0" smtClean="0"/>
              <a:t>to derive a mean seismic hazard map for Lebanon representative of the seismic potential of the </a:t>
            </a:r>
            <a:r>
              <a:rPr lang="en-US" sz="2400" dirty="0"/>
              <a:t>c</a:t>
            </a:r>
            <a:r>
              <a:rPr lang="en-US" sz="2400" dirty="0" smtClean="0"/>
              <a:t>ountry</a:t>
            </a:r>
          </a:p>
        </p:txBody>
      </p:sp>
    </p:spTree>
    <p:extLst>
      <p:ext uri="{BB962C8B-B14F-4D97-AF65-F5344CB8AC3E}">
        <p14:creationId xmlns:p14="http://schemas.microsoft.com/office/powerpoint/2010/main" val="63964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625" y="2444749"/>
            <a:ext cx="51435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403416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34000" y="762000"/>
            <a:ext cx="3060072" cy="41433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R="0" lvl="0" indent="0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u="sng" dirty="0">
                <a:solidFill>
                  <a:schemeClr val="accent1"/>
                </a:solidFill>
                <a:latin typeface="Helvetica"/>
                <a:ea typeface="+mj-ea"/>
                <a:cs typeface="Helvetica"/>
              </a:rPr>
              <a:t>6 July 551, Offshore fault, M7.8</a:t>
            </a:r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5245728" y="1176337"/>
            <a:ext cx="3898272" cy="8810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just" defTabSz="914400">
              <a:spcBef>
                <a:spcPts val="2000"/>
              </a:spcBef>
              <a:buClr>
                <a:schemeClr val="accent1"/>
              </a:buClr>
              <a:buSzPct val="75000"/>
            </a:pPr>
            <a:r>
              <a:rPr lang="en-US" sz="1400" b="1" dirty="0" smtClean="0">
                <a:latin typeface="Helvetica"/>
                <a:cs typeface="Helvetica"/>
              </a:rPr>
              <a:t>30 000 known people died (Beirut).</a:t>
            </a:r>
          </a:p>
          <a:p>
            <a:pPr lvl="0" algn="just" defTabSz="914400">
              <a:buClr>
                <a:schemeClr val="accent1"/>
              </a:buClr>
              <a:buSzPct val="75000"/>
            </a:pPr>
            <a:r>
              <a:rPr lang="en-US" sz="1400" b="1" dirty="0" smtClean="0">
                <a:latin typeface="Helvetica"/>
                <a:cs typeface="Helvetica"/>
              </a:rPr>
              <a:t>Tsunami. </a:t>
            </a:r>
          </a:p>
          <a:p>
            <a:pPr lvl="0" algn="just" defTabSz="914400">
              <a:buClr>
                <a:schemeClr val="accent1"/>
              </a:buClr>
              <a:buSzPct val="75000"/>
            </a:pPr>
            <a:r>
              <a:rPr lang="en-US" sz="1400" b="1" dirty="0" smtClean="0">
                <a:latin typeface="Helvetica"/>
                <a:cs typeface="Helvetica"/>
              </a:rPr>
              <a:t>Large fire (2 months)</a:t>
            </a:r>
          </a:p>
          <a:p>
            <a:pPr lvl="0" algn="just" defTabSz="914400">
              <a:buClr>
                <a:schemeClr val="accent1"/>
              </a:buClr>
              <a:buSzPct val="75000"/>
            </a:pPr>
            <a:endParaRPr lang="en-US" sz="1400" b="1" dirty="0" smtClean="0">
              <a:latin typeface="Helvetica"/>
              <a:cs typeface="Helvetica"/>
            </a:endParaRPr>
          </a:p>
          <a:p>
            <a:pPr lvl="0" algn="just" defTabSz="914400">
              <a:buClr>
                <a:schemeClr val="accent1"/>
              </a:buClr>
              <a:buSzPct val="75000"/>
            </a:pP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0" y="2057400"/>
            <a:ext cx="3898272" cy="343307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1400" b="1" u="sng" dirty="0">
                <a:solidFill>
                  <a:schemeClr val="accent1"/>
                </a:solidFill>
                <a:latin typeface="Helvetica"/>
                <a:ea typeface="+mj-ea"/>
                <a:cs typeface="Helvetica"/>
              </a:rPr>
              <a:t>20 May 1202, </a:t>
            </a:r>
            <a:r>
              <a:rPr lang="en-US" sz="1400" b="1" u="sng" dirty="0" err="1">
                <a:solidFill>
                  <a:schemeClr val="accent1"/>
                </a:solidFill>
                <a:latin typeface="Helvetica"/>
                <a:ea typeface="+mj-ea"/>
                <a:cs typeface="Helvetica"/>
              </a:rPr>
              <a:t>Yammouneh</a:t>
            </a:r>
            <a:r>
              <a:rPr lang="en-US" sz="1400" b="1" u="sng" dirty="0">
                <a:solidFill>
                  <a:schemeClr val="accent1"/>
                </a:solidFill>
                <a:latin typeface="Helvetica"/>
                <a:ea typeface="+mj-ea"/>
                <a:cs typeface="Helvetica"/>
              </a:rPr>
              <a:t> fault, M7.6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5257800" y="2458420"/>
            <a:ext cx="3886200" cy="142778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just" defTabSz="914400">
              <a:spcBef>
                <a:spcPts val="2000"/>
              </a:spcBef>
              <a:buClr>
                <a:schemeClr val="accent1"/>
              </a:buClr>
              <a:buSzPct val="75000"/>
            </a:pPr>
            <a:r>
              <a:rPr lang="en-US" sz="1400" b="1" dirty="0" smtClean="0">
                <a:latin typeface="Helvetica"/>
                <a:cs typeface="Helvetica"/>
              </a:rPr>
              <a:t>Tens </a:t>
            </a:r>
            <a:r>
              <a:rPr lang="en-US" sz="1400" b="1" dirty="0">
                <a:latin typeface="Helvetica"/>
                <a:cs typeface="Helvetica"/>
              </a:rPr>
              <a:t>of thousands of casualties in the eastern Mediterranean region.</a:t>
            </a:r>
            <a:r>
              <a:rPr lang="en-US" sz="1400" b="1" dirty="0" smtClean="0">
                <a:latin typeface="Helvetica"/>
                <a:cs typeface="Helvetica"/>
              </a:rPr>
              <a:t> </a:t>
            </a:r>
          </a:p>
          <a:p>
            <a:pPr algn="just" defTabSz="914400">
              <a:buClr>
                <a:schemeClr val="accent1"/>
              </a:buClr>
              <a:buSzPct val="75000"/>
            </a:pPr>
            <a:r>
              <a:rPr lang="en-US" sz="1400" b="1" dirty="0" smtClean="0">
                <a:latin typeface="Helvetica"/>
                <a:cs typeface="Helvetica"/>
              </a:rPr>
              <a:t>Collapse </a:t>
            </a:r>
            <a:r>
              <a:rPr lang="en-US" sz="1400" b="1" dirty="0">
                <a:latin typeface="Helvetica"/>
                <a:cs typeface="Helvetica"/>
              </a:rPr>
              <a:t>of 31 columns (out of 40) of the Jupiter</a:t>
            </a:r>
            <a:r>
              <a:rPr lang="en-US" sz="1400" b="1" dirty="0" smtClean="0">
                <a:latin typeface="Helvetica"/>
                <a:cs typeface="Helvetica"/>
              </a:rPr>
              <a:t> temple </a:t>
            </a:r>
            <a:r>
              <a:rPr lang="en-US" sz="1400" b="1" dirty="0">
                <a:latin typeface="Helvetica"/>
                <a:cs typeface="Helvetica"/>
              </a:rPr>
              <a:t>in </a:t>
            </a:r>
            <a:r>
              <a:rPr lang="en-US" sz="1400" b="1" dirty="0" err="1">
                <a:latin typeface="Helvetica"/>
                <a:cs typeface="Helvetica"/>
              </a:rPr>
              <a:t>Baalbeck</a:t>
            </a:r>
            <a:r>
              <a:rPr lang="en-US" sz="1400" b="1" dirty="0">
                <a:latin typeface="Helvetica"/>
                <a:cs typeface="Helvetica"/>
              </a:rPr>
              <a:t>.</a:t>
            </a:r>
            <a:r>
              <a:rPr lang="en-US" sz="1400" b="1" dirty="0" smtClean="0">
                <a:latin typeface="Helvetica"/>
                <a:cs typeface="Helvetica"/>
              </a:rPr>
              <a:t> </a:t>
            </a:r>
          </a:p>
          <a:p>
            <a:pPr algn="just" defTabSz="914400">
              <a:buClr>
                <a:schemeClr val="accent1"/>
              </a:buClr>
              <a:buSzPct val="75000"/>
            </a:pP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0" y="3581400"/>
            <a:ext cx="3898272" cy="290513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1400" b="1" u="sng" dirty="0" smtClean="0">
                <a:solidFill>
                  <a:srgbClr val="4F81BD"/>
                </a:solidFill>
                <a:latin typeface="Helvetica"/>
                <a:ea typeface="+mj-ea"/>
                <a:cs typeface="Helvetica"/>
              </a:rPr>
              <a:t>30 </a:t>
            </a:r>
            <a:r>
              <a:rPr lang="en-US" sz="1400" b="1" u="sng" dirty="0" err="1" smtClean="0">
                <a:solidFill>
                  <a:srgbClr val="4F81BD"/>
                </a:solidFill>
                <a:latin typeface="Helvetica"/>
                <a:ea typeface="+mj-ea"/>
                <a:cs typeface="Helvetica"/>
              </a:rPr>
              <a:t>october</a:t>
            </a:r>
            <a:r>
              <a:rPr lang="en-US" sz="1400" b="1" u="sng" dirty="0" smtClean="0">
                <a:solidFill>
                  <a:srgbClr val="4F81BD"/>
                </a:solidFill>
                <a:latin typeface="Helvetica"/>
                <a:ea typeface="+mj-ea"/>
                <a:cs typeface="Helvetica"/>
              </a:rPr>
              <a:t> 1759, </a:t>
            </a:r>
            <a:r>
              <a:rPr lang="en-US" sz="1400" b="1" u="sng" dirty="0" err="1" smtClean="0">
                <a:solidFill>
                  <a:srgbClr val="4F81BD"/>
                </a:solidFill>
                <a:latin typeface="Helvetica"/>
                <a:ea typeface="+mj-ea"/>
                <a:cs typeface="Helvetica"/>
              </a:rPr>
              <a:t>Rachaya</a:t>
            </a:r>
            <a:r>
              <a:rPr lang="en-US" sz="1400" b="1" u="sng" dirty="0" smtClean="0">
                <a:solidFill>
                  <a:srgbClr val="4F81BD"/>
                </a:solidFill>
                <a:latin typeface="Helvetica"/>
                <a:ea typeface="+mj-ea"/>
                <a:cs typeface="Helvetica"/>
              </a:rPr>
              <a:t> fault, M6.6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5257800" y="3886200"/>
            <a:ext cx="3898272" cy="2286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just" defTabSz="914400">
              <a:lnSpc>
                <a:spcPct val="80000"/>
              </a:lnSpc>
              <a:spcBef>
                <a:spcPts val="2000"/>
              </a:spcBef>
              <a:buClr>
                <a:schemeClr val="accent1"/>
              </a:buClr>
              <a:buSzPct val="75000"/>
            </a:pPr>
            <a:r>
              <a:rPr lang="en-US" sz="1400" b="1" dirty="0" smtClean="0">
                <a:latin typeface="Helvetica"/>
                <a:cs typeface="Helvetica"/>
              </a:rPr>
              <a:t>2000 died.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57800" y="4495800"/>
            <a:ext cx="3898272" cy="304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defTabSz="914400">
              <a:spcBef>
                <a:spcPct val="0"/>
              </a:spcBef>
            </a:pPr>
            <a:r>
              <a:rPr lang="en-US" sz="1400" b="1" u="sng" dirty="0" smtClean="0">
                <a:solidFill>
                  <a:srgbClr val="4F81BD"/>
                </a:solidFill>
                <a:latin typeface="Helvetica"/>
                <a:ea typeface="+mj-ea"/>
                <a:cs typeface="Helvetica"/>
              </a:rPr>
              <a:t>25 </a:t>
            </a:r>
            <a:r>
              <a:rPr lang="en-US" sz="1400" b="1" u="sng" dirty="0" err="1" smtClean="0">
                <a:solidFill>
                  <a:srgbClr val="4F81BD"/>
                </a:solidFill>
                <a:latin typeface="Helvetica"/>
                <a:ea typeface="+mj-ea"/>
                <a:cs typeface="Helvetica"/>
              </a:rPr>
              <a:t>november</a:t>
            </a:r>
            <a:r>
              <a:rPr lang="en-US" sz="1400" b="1" u="sng" dirty="0" smtClean="0">
                <a:solidFill>
                  <a:srgbClr val="4F81BD"/>
                </a:solidFill>
                <a:latin typeface="Helvetica"/>
                <a:ea typeface="+mj-ea"/>
                <a:cs typeface="Helvetica"/>
              </a:rPr>
              <a:t> 1759, </a:t>
            </a:r>
            <a:r>
              <a:rPr lang="en-US" sz="1400" b="1" u="sng" dirty="0" err="1" smtClean="0">
                <a:solidFill>
                  <a:srgbClr val="4F81BD"/>
                </a:solidFill>
                <a:latin typeface="Helvetica"/>
                <a:ea typeface="+mj-ea"/>
                <a:cs typeface="Helvetica"/>
              </a:rPr>
              <a:t>Serghaya</a:t>
            </a:r>
            <a:r>
              <a:rPr lang="en-US" sz="1400" b="1" u="sng" dirty="0" smtClean="0">
                <a:solidFill>
                  <a:srgbClr val="4F81BD"/>
                </a:solidFill>
                <a:latin typeface="Helvetica"/>
                <a:ea typeface="+mj-ea"/>
                <a:cs typeface="Helvetica"/>
              </a:rPr>
              <a:t> fault, M7.5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5257800" y="4800600"/>
            <a:ext cx="3898272" cy="1447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just" defTabSz="914400">
              <a:spcBef>
                <a:spcPts val="2000"/>
              </a:spcBef>
              <a:buClr>
                <a:schemeClr val="accent1"/>
              </a:buClr>
              <a:buSzPct val="75000"/>
            </a:pPr>
            <a:r>
              <a:rPr lang="en-US" sz="1400" b="1" dirty="0" smtClean="0">
                <a:latin typeface="Helvetica"/>
                <a:cs typeface="Helvetica"/>
              </a:rPr>
              <a:t>More than 40.000 people died</a:t>
            </a:r>
          </a:p>
          <a:p>
            <a:pPr algn="just" defTabSz="914400">
              <a:buClr>
                <a:schemeClr val="accent1"/>
              </a:buClr>
              <a:buSzPct val="75000"/>
            </a:pPr>
            <a:r>
              <a:rPr lang="en-US" sz="1400" b="1" dirty="0" smtClean="0">
                <a:latin typeface="Helvetica"/>
                <a:cs typeface="Helvetica"/>
              </a:rPr>
              <a:t>Collapse </a:t>
            </a:r>
            <a:r>
              <a:rPr lang="en-US" sz="1400" b="1" dirty="0">
                <a:latin typeface="Helvetica"/>
                <a:cs typeface="Helvetica"/>
              </a:rPr>
              <a:t>of 3 columns (out of 9) of the Jupiter </a:t>
            </a:r>
            <a:r>
              <a:rPr lang="en-US" sz="1400" b="1" dirty="0" err="1">
                <a:latin typeface="Helvetica"/>
                <a:cs typeface="Helvetica"/>
              </a:rPr>
              <a:t>Heliopolitanus</a:t>
            </a:r>
            <a:r>
              <a:rPr lang="en-US" sz="1400" b="1" dirty="0">
                <a:latin typeface="Helvetica"/>
                <a:cs typeface="Helvetica"/>
              </a:rPr>
              <a:t> temple in </a:t>
            </a:r>
            <a:r>
              <a:rPr lang="en-US" sz="1400" b="1" dirty="0" err="1">
                <a:latin typeface="Helvetica"/>
                <a:cs typeface="Helvetica"/>
              </a:rPr>
              <a:t>Baalbeck</a:t>
            </a:r>
            <a:r>
              <a:rPr lang="en-US" sz="1400" b="1" dirty="0">
                <a:latin typeface="Helvetica"/>
                <a:cs typeface="Helvetica"/>
              </a:rPr>
              <a:t>. Felt in Egypt.</a:t>
            </a:r>
            <a:r>
              <a:rPr lang="en-US" sz="1400" b="1" dirty="0" smtClean="0">
                <a:latin typeface="Helvetica"/>
                <a:cs typeface="Helvetica"/>
              </a:rPr>
              <a:t> </a:t>
            </a:r>
            <a:endParaRPr lang="en-US" sz="1400" b="1" dirty="0">
              <a:latin typeface="Helvetica"/>
              <a:cs typeface="Helvetica"/>
            </a:endParaRPr>
          </a:p>
        </p:txBody>
      </p:sp>
      <p:pic>
        <p:nvPicPr>
          <p:cNvPr id="10" name="Picture 9" descr="local_tectonic_faul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9" y="762000"/>
            <a:ext cx="5173569" cy="6172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Oval 12"/>
          <p:cNvSpPr/>
          <p:nvPr/>
        </p:nvSpPr>
        <p:spPr>
          <a:xfrm rot="1735207">
            <a:off x="584411" y="2216296"/>
            <a:ext cx="736179" cy="2750623"/>
          </a:xfrm>
          <a:prstGeom prst="ellipse">
            <a:avLst/>
          </a:prstGeom>
          <a:solidFill>
            <a:schemeClr val="bg1">
              <a:alpha val="42000"/>
            </a:schemeClr>
          </a:solidFill>
          <a:ln w="571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 rot="1735207">
            <a:off x="2073637" y="2424481"/>
            <a:ext cx="736179" cy="2750623"/>
          </a:xfrm>
          <a:prstGeom prst="ellipse">
            <a:avLst/>
          </a:prstGeom>
          <a:solidFill>
            <a:schemeClr val="bg1">
              <a:alpha val="42000"/>
            </a:schemeClr>
          </a:solidFill>
          <a:ln w="571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735207">
            <a:off x="1991942" y="4567572"/>
            <a:ext cx="588115" cy="1456658"/>
          </a:xfrm>
          <a:prstGeom prst="ellipse">
            <a:avLst/>
          </a:prstGeom>
          <a:solidFill>
            <a:schemeClr val="bg1">
              <a:alpha val="42000"/>
            </a:schemeClr>
          </a:solidFill>
          <a:ln w="571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735207">
            <a:off x="3209984" y="2272081"/>
            <a:ext cx="736179" cy="2750623"/>
          </a:xfrm>
          <a:prstGeom prst="ellipse">
            <a:avLst/>
          </a:prstGeom>
          <a:solidFill>
            <a:schemeClr val="bg1">
              <a:alpha val="42000"/>
            </a:schemeClr>
          </a:solidFill>
          <a:ln w="571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37" y="0"/>
            <a:ext cx="3357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7262812" y="2420938"/>
            <a:ext cx="814388" cy="833437"/>
          </a:xfrm>
          <a:prstGeom prst="rect">
            <a:avLst/>
          </a:prstGeom>
          <a:noFill/>
          <a:ln w="76200">
            <a:solidFill>
              <a:srgbClr val="99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6952722" y="997764"/>
            <a:ext cx="1140368" cy="4949940"/>
          </a:xfrm>
          <a:custGeom>
            <a:avLst/>
            <a:gdLst>
              <a:gd name="connsiteX0" fmla="*/ 0 w 1593923"/>
              <a:gd name="connsiteY0" fmla="*/ 5170225 h 5170225"/>
              <a:gd name="connsiteX1" fmla="*/ 64794 w 1593923"/>
              <a:gd name="connsiteY1" fmla="*/ 5014730 h 5170225"/>
              <a:gd name="connsiteX2" fmla="*/ 64794 w 1593923"/>
              <a:gd name="connsiteY2" fmla="*/ 5014730 h 5170225"/>
              <a:gd name="connsiteX3" fmla="*/ 142546 w 1593923"/>
              <a:gd name="connsiteY3" fmla="*/ 4794445 h 5170225"/>
              <a:gd name="connsiteX4" fmla="*/ 142546 w 1593923"/>
              <a:gd name="connsiteY4" fmla="*/ 4664865 h 5170225"/>
              <a:gd name="connsiteX5" fmla="*/ 207340 w 1593923"/>
              <a:gd name="connsiteY5" fmla="*/ 4392748 h 5170225"/>
              <a:gd name="connsiteX6" fmla="*/ 323968 w 1593923"/>
              <a:gd name="connsiteY6" fmla="*/ 4107673 h 5170225"/>
              <a:gd name="connsiteX7" fmla="*/ 375803 w 1593923"/>
              <a:gd name="connsiteY7" fmla="*/ 3822598 h 5170225"/>
              <a:gd name="connsiteX8" fmla="*/ 479473 w 1593923"/>
              <a:gd name="connsiteY8" fmla="*/ 3382027 h 5170225"/>
              <a:gd name="connsiteX9" fmla="*/ 505390 w 1593923"/>
              <a:gd name="connsiteY9" fmla="*/ 3096952 h 5170225"/>
              <a:gd name="connsiteX10" fmla="*/ 583143 w 1593923"/>
              <a:gd name="connsiteY10" fmla="*/ 2760045 h 5170225"/>
              <a:gd name="connsiteX11" fmla="*/ 531308 w 1593923"/>
              <a:gd name="connsiteY11" fmla="*/ 2410180 h 5170225"/>
              <a:gd name="connsiteX12" fmla="*/ 609060 w 1593923"/>
              <a:gd name="connsiteY12" fmla="*/ 2163979 h 5170225"/>
              <a:gd name="connsiteX13" fmla="*/ 751606 w 1593923"/>
              <a:gd name="connsiteY13" fmla="*/ 1891862 h 5170225"/>
              <a:gd name="connsiteX14" fmla="*/ 881193 w 1593923"/>
              <a:gd name="connsiteY14" fmla="*/ 1723408 h 5170225"/>
              <a:gd name="connsiteX15" fmla="*/ 881193 w 1593923"/>
              <a:gd name="connsiteY15" fmla="*/ 1477207 h 5170225"/>
              <a:gd name="connsiteX16" fmla="*/ 907111 w 1593923"/>
              <a:gd name="connsiteY16" fmla="*/ 1101426 h 5170225"/>
              <a:gd name="connsiteX17" fmla="*/ 971905 w 1593923"/>
              <a:gd name="connsiteY17" fmla="*/ 764519 h 5170225"/>
              <a:gd name="connsiteX18" fmla="*/ 1062616 w 1593923"/>
              <a:gd name="connsiteY18" fmla="*/ 479444 h 5170225"/>
              <a:gd name="connsiteX19" fmla="*/ 1140368 w 1593923"/>
              <a:gd name="connsiteY19" fmla="*/ 220285 h 5170225"/>
              <a:gd name="connsiteX20" fmla="*/ 1140368 w 1593923"/>
              <a:gd name="connsiteY20" fmla="*/ 220285 h 5170225"/>
              <a:gd name="connsiteX21" fmla="*/ 1140368 w 1593923"/>
              <a:gd name="connsiteY21" fmla="*/ 220285 h 5170225"/>
              <a:gd name="connsiteX22" fmla="*/ 1140368 w 1593923"/>
              <a:gd name="connsiteY22" fmla="*/ 725645 h 5170225"/>
              <a:gd name="connsiteX23" fmla="*/ 1593923 w 1593923"/>
              <a:gd name="connsiteY23" fmla="*/ 0 h 5170225"/>
              <a:gd name="connsiteX0" fmla="*/ 0 w 1140368"/>
              <a:gd name="connsiteY0" fmla="*/ 4949940 h 4949940"/>
              <a:gd name="connsiteX1" fmla="*/ 64794 w 1140368"/>
              <a:gd name="connsiteY1" fmla="*/ 4794445 h 4949940"/>
              <a:gd name="connsiteX2" fmla="*/ 64794 w 1140368"/>
              <a:gd name="connsiteY2" fmla="*/ 4794445 h 4949940"/>
              <a:gd name="connsiteX3" fmla="*/ 142546 w 1140368"/>
              <a:gd name="connsiteY3" fmla="*/ 4574160 h 4949940"/>
              <a:gd name="connsiteX4" fmla="*/ 142546 w 1140368"/>
              <a:gd name="connsiteY4" fmla="*/ 4444580 h 4949940"/>
              <a:gd name="connsiteX5" fmla="*/ 207340 w 1140368"/>
              <a:gd name="connsiteY5" fmla="*/ 4172463 h 4949940"/>
              <a:gd name="connsiteX6" fmla="*/ 323968 w 1140368"/>
              <a:gd name="connsiteY6" fmla="*/ 3887388 h 4949940"/>
              <a:gd name="connsiteX7" fmla="*/ 375803 w 1140368"/>
              <a:gd name="connsiteY7" fmla="*/ 3602313 h 4949940"/>
              <a:gd name="connsiteX8" fmla="*/ 479473 w 1140368"/>
              <a:gd name="connsiteY8" fmla="*/ 3161742 h 4949940"/>
              <a:gd name="connsiteX9" fmla="*/ 505390 w 1140368"/>
              <a:gd name="connsiteY9" fmla="*/ 2876667 h 4949940"/>
              <a:gd name="connsiteX10" fmla="*/ 583143 w 1140368"/>
              <a:gd name="connsiteY10" fmla="*/ 2539760 h 4949940"/>
              <a:gd name="connsiteX11" fmla="*/ 531308 w 1140368"/>
              <a:gd name="connsiteY11" fmla="*/ 2189895 h 4949940"/>
              <a:gd name="connsiteX12" fmla="*/ 609060 w 1140368"/>
              <a:gd name="connsiteY12" fmla="*/ 1943694 h 4949940"/>
              <a:gd name="connsiteX13" fmla="*/ 751606 w 1140368"/>
              <a:gd name="connsiteY13" fmla="*/ 1671577 h 4949940"/>
              <a:gd name="connsiteX14" fmla="*/ 881193 w 1140368"/>
              <a:gd name="connsiteY14" fmla="*/ 1503123 h 4949940"/>
              <a:gd name="connsiteX15" fmla="*/ 881193 w 1140368"/>
              <a:gd name="connsiteY15" fmla="*/ 1256922 h 4949940"/>
              <a:gd name="connsiteX16" fmla="*/ 907111 w 1140368"/>
              <a:gd name="connsiteY16" fmla="*/ 881141 h 4949940"/>
              <a:gd name="connsiteX17" fmla="*/ 971905 w 1140368"/>
              <a:gd name="connsiteY17" fmla="*/ 544234 h 4949940"/>
              <a:gd name="connsiteX18" fmla="*/ 1062616 w 1140368"/>
              <a:gd name="connsiteY18" fmla="*/ 259159 h 4949940"/>
              <a:gd name="connsiteX19" fmla="*/ 1140368 w 1140368"/>
              <a:gd name="connsiteY19" fmla="*/ 0 h 4949940"/>
              <a:gd name="connsiteX20" fmla="*/ 1140368 w 1140368"/>
              <a:gd name="connsiteY20" fmla="*/ 0 h 4949940"/>
              <a:gd name="connsiteX21" fmla="*/ 1140368 w 1140368"/>
              <a:gd name="connsiteY21" fmla="*/ 0 h 4949940"/>
              <a:gd name="connsiteX22" fmla="*/ 1140368 w 1140368"/>
              <a:gd name="connsiteY22" fmla="*/ 505360 h 4949940"/>
              <a:gd name="connsiteX0" fmla="*/ 0 w 1140368"/>
              <a:gd name="connsiteY0" fmla="*/ 4949940 h 4949940"/>
              <a:gd name="connsiteX1" fmla="*/ 64794 w 1140368"/>
              <a:gd name="connsiteY1" fmla="*/ 4794445 h 4949940"/>
              <a:gd name="connsiteX2" fmla="*/ 64794 w 1140368"/>
              <a:gd name="connsiteY2" fmla="*/ 4794445 h 4949940"/>
              <a:gd name="connsiteX3" fmla="*/ 142546 w 1140368"/>
              <a:gd name="connsiteY3" fmla="*/ 4574160 h 4949940"/>
              <a:gd name="connsiteX4" fmla="*/ 142546 w 1140368"/>
              <a:gd name="connsiteY4" fmla="*/ 4444580 h 4949940"/>
              <a:gd name="connsiteX5" fmla="*/ 207340 w 1140368"/>
              <a:gd name="connsiteY5" fmla="*/ 4172463 h 4949940"/>
              <a:gd name="connsiteX6" fmla="*/ 323968 w 1140368"/>
              <a:gd name="connsiteY6" fmla="*/ 3887388 h 4949940"/>
              <a:gd name="connsiteX7" fmla="*/ 375803 w 1140368"/>
              <a:gd name="connsiteY7" fmla="*/ 3602313 h 4949940"/>
              <a:gd name="connsiteX8" fmla="*/ 479473 w 1140368"/>
              <a:gd name="connsiteY8" fmla="*/ 3161742 h 4949940"/>
              <a:gd name="connsiteX9" fmla="*/ 505390 w 1140368"/>
              <a:gd name="connsiteY9" fmla="*/ 2876667 h 4949940"/>
              <a:gd name="connsiteX10" fmla="*/ 583143 w 1140368"/>
              <a:gd name="connsiteY10" fmla="*/ 2539760 h 4949940"/>
              <a:gd name="connsiteX11" fmla="*/ 531308 w 1140368"/>
              <a:gd name="connsiteY11" fmla="*/ 2189895 h 4949940"/>
              <a:gd name="connsiteX12" fmla="*/ 609060 w 1140368"/>
              <a:gd name="connsiteY12" fmla="*/ 1943694 h 4949940"/>
              <a:gd name="connsiteX13" fmla="*/ 751606 w 1140368"/>
              <a:gd name="connsiteY13" fmla="*/ 1671577 h 4949940"/>
              <a:gd name="connsiteX14" fmla="*/ 881193 w 1140368"/>
              <a:gd name="connsiteY14" fmla="*/ 1503123 h 4949940"/>
              <a:gd name="connsiteX15" fmla="*/ 881193 w 1140368"/>
              <a:gd name="connsiteY15" fmla="*/ 1256922 h 4949940"/>
              <a:gd name="connsiteX16" fmla="*/ 907111 w 1140368"/>
              <a:gd name="connsiteY16" fmla="*/ 881141 h 4949940"/>
              <a:gd name="connsiteX17" fmla="*/ 971905 w 1140368"/>
              <a:gd name="connsiteY17" fmla="*/ 544234 h 4949940"/>
              <a:gd name="connsiteX18" fmla="*/ 1062616 w 1140368"/>
              <a:gd name="connsiteY18" fmla="*/ 259159 h 4949940"/>
              <a:gd name="connsiteX19" fmla="*/ 1140368 w 1140368"/>
              <a:gd name="connsiteY19" fmla="*/ 0 h 4949940"/>
              <a:gd name="connsiteX20" fmla="*/ 1140368 w 1140368"/>
              <a:gd name="connsiteY20" fmla="*/ 0 h 4949940"/>
              <a:gd name="connsiteX21" fmla="*/ 1140368 w 1140368"/>
              <a:gd name="connsiteY21" fmla="*/ 0 h 494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40368" h="4949940">
                <a:moveTo>
                  <a:pt x="0" y="4949940"/>
                </a:moveTo>
                <a:lnTo>
                  <a:pt x="64794" y="4794445"/>
                </a:lnTo>
                <a:lnTo>
                  <a:pt x="64794" y="4794445"/>
                </a:lnTo>
                <a:cubicBezTo>
                  <a:pt x="77753" y="4757731"/>
                  <a:pt x="129587" y="4632471"/>
                  <a:pt x="142546" y="4574160"/>
                </a:cubicBezTo>
                <a:cubicBezTo>
                  <a:pt x="155505" y="4515849"/>
                  <a:pt x="131747" y="4511529"/>
                  <a:pt x="142546" y="4444580"/>
                </a:cubicBezTo>
                <a:cubicBezTo>
                  <a:pt x="153345" y="4377631"/>
                  <a:pt x="177103" y="4265328"/>
                  <a:pt x="207340" y="4172463"/>
                </a:cubicBezTo>
                <a:cubicBezTo>
                  <a:pt x="237577" y="4079598"/>
                  <a:pt x="295891" y="3982413"/>
                  <a:pt x="323968" y="3887388"/>
                </a:cubicBezTo>
                <a:cubicBezTo>
                  <a:pt x="352045" y="3792363"/>
                  <a:pt x="349886" y="3723254"/>
                  <a:pt x="375803" y="3602313"/>
                </a:cubicBezTo>
                <a:cubicBezTo>
                  <a:pt x="401721" y="3481372"/>
                  <a:pt x="457875" y="3282683"/>
                  <a:pt x="479473" y="3161742"/>
                </a:cubicBezTo>
                <a:cubicBezTo>
                  <a:pt x="501071" y="3040801"/>
                  <a:pt x="488112" y="2980331"/>
                  <a:pt x="505390" y="2876667"/>
                </a:cubicBezTo>
                <a:cubicBezTo>
                  <a:pt x="522668" y="2773003"/>
                  <a:pt x="578823" y="2654222"/>
                  <a:pt x="583143" y="2539760"/>
                </a:cubicBezTo>
                <a:cubicBezTo>
                  <a:pt x="587463" y="2425298"/>
                  <a:pt x="526989" y="2289239"/>
                  <a:pt x="531308" y="2189895"/>
                </a:cubicBezTo>
                <a:cubicBezTo>
                  <a:pt x="535628" y="2090551"/>
                  <a:pt x="572344" y="2030080"/>
                  <a:pt x="609060" y="1943694"/>
                </a:cubicBezTo>
                <a:cubicBezTo>
                  <a:pt x="645776" y="1857308"/>
                  <a:pt x="706251" y="1745006"/>
                  <a:pt x="751606" y="1671577"/>
                </a:cubicBezTo>
                <a:cubicBezTo>
                  <a:pt x="796962" y="1598149"/>
                  <a:pt x="859595" y="1572232"/>
                  <a:pt x="881193" y="1503123"/>
                </a:cubicBezTo>
                <a:cubicBezTo>
                  <a:pt x="902791" y="1434014"/>
                  <a:pt x="876873" y="1360586"/>
                  <a:pt x="881193" y="1256922"/>
                </a:cubicBezTo>
                <a:cubicBezTo>
                  <a:pt x="885513" y="1153258"/>
                  <a:pt x="891992" y="999922"/>
                  <a:pt x="907111" y="881141"/>
                </a:cubicBezTo>
                <a:cubicBezTo>
                  <a:pt x="922230" y="762360"/>
                  <a:pt x="945988" y="647898"/>
                  <a:pt x="971905" y="544234"/>
                </a:cubicBezTo>
                <a:cubicBezTo>
                  <a:pt x="997822" y="440570"/>
                  <a:pt x="1034539" y="349865"/>
                  <a:pt x="1062616" y="259159"/>
                </a:cubicBezTo>
                <a:cubicBezTo>
                  <a:pt x="1090693" y="168453"/>
                  <a:pt x="1140368" y="0"/>
                  <a:pt x="1140368" y="0"/>
                </a:cubicBezTo>
                <a:lnTo>
                  <a:pt x="1140368" y="0"/>
                </a:lnTo>
                <a:lnTo>
                  <a:pt x="1140368" y="0"/>
                </a:lnTo>
              </a:path>
            </a:pathLst>
          </a:custGeom>
          <a:ln w="5080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11"/>
          <p:cNvSpPr txBox="1">
            <a:spLocks/>
          </p:cNvSpPr>
          <p:nvPr/>
        </p:nvSpPr>
        <p:spPr bwMode="auto">
          <a:xfrm rot="16200000">
            <a:off x="8544440" y="451532"/>
            <a:ext cx="967197" cy="216534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tIns="0" bIns="46800" anchor="ctr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1100" dirty="0" err="1">
                <a:solidFill>
                  <a:srgbClr val="000000"/>
                </a:solidFill>
                <a:latin typeface="Minion Pro"/>
              </a:rPr>
              <a:t>Daeron</a:t>
            </a:r>
            <a:r>
              <a:rPr lang="en-US" sz="1100" dirty="0">
                <a:solidFill>
                  <a:srgbClr val="000000"/>
                </a:solidFill>
                <a:latin typeface="Minion Pro"/>
              </a:rPr>
              <a:t> 2005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20000" y="4583668"/>
            <a:ext cx="9905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Arabia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096000" y="4572000"/>
            <a:ext cx="9905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Africa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248400" y="2633246"/>
            <a:ext cx="115889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Lebanon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7271268" y="2863332"/>
            <a:ext cx="2895599" cy="3693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Levant fault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286000" y="2785646"/>
            <a:ext cx="1356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7636877" y="2726323"/>
            <a:ext cx="271046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H="1" flipV="1">
            <a:off x="7408277" y="2726323"/>
            <a:ext cx="271046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971800" y="6705600"/>
            <a:ext cx="1371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4293956" y="6662506"/>
            <a:ext cx="84599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2930295" y="6662506"/>
            <a:ext cx="84599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114799" y="6285468"/>
            <a:ext cx="8382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50 km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2834226" y="6299200"/>
            <a:ext cx="44237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3" name="Text Box 11"/>
          <p:cNvSpPr txBox="1">
            <a:spLocks/>
          </p:cNvSpPr>
          <p:nvPr/>
        </p:nvSpPr>
        <p:spPr bwMode="auto">
          <a:xfrm rot="16200000">
            <a:off x="2826399" y="4219483"/>
            <a:ext cx="4356000" cy="216534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tIns="0" bIns="46800" anchor="ctr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1100" dirty="0" smtClean="0">
                <a:solidFill>
                  <a:srgbClr val="000000"/>
                </a:solidFill>
                <a:latin typeface="Minion Pro"/>
              </a:rPr>
              <a:t>Geophysical Research center – CNRS Lebanon</a:t>
            </a:r>
            <a:endParaRPr lang="en-US" sz="1100" dirty="0">
              <a:solidFill>
                <a:srgbClr val="000000"/>
              </a:solidFill>
              <a:latin typeface="Minion Pro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3638" y="6153025"/>
            <a:ext cx="2406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earthquake.usgs.gov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63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/>
      <p:bldP spid="9" grpId="0"/>
      <p:bldP spid="13" grpId="0" animBg="1"/>
      <p:bldP spid="14" grpId="0" animBg="1"/>
      <p:bldP spid="15" grpId="0" animBg="1"/>
      <p:bldP spid="16" grpId="0" animBg="1"/>
      <p:bldP spid="18" grpId="1" animBg="1"/>
      <p:bldP spid="19" grpId="1" animBg="1"/>
      <p:bldP spid="20" grpId="1" animBg="1"/>
      <p:bldP spid="21" grpId="1" animBg="1"/>
      <p:bldP spid="22" grpId="1" animBg="1"/>
      <p:bldP spid="23" grpId="1"/>
      <p:bldP spid="24" grpId="1" animBg="1"/>
      <p:bldP spid="25" grpId="0"/>
      <p:bldP spid="31" grpId="0"/>
      <p:bldP spid="32" grpId="0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3930" y="94716"/>
            <a:ext cx="8805333" cy="96832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Building the earthquake catalog</a:t>
            </a:r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 rot="5400000">
            <a:off x="7077107" y="2273826"/>
            <a:ext cx="284531" cy="128467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4000"/>
                </a:schemeClr>
              </a:gs>
            </a:gsLst>
            <a:lin ang="16200000" scaled="0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9494" y="3086246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31 BC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85466" y="2373903"/>
            <a:ext cx="2720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Historical part (2000 years)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50713" y="3071478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1900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814528" y="2359139"/>
            <a:ext cx="2932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Instrumental part (120 years)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3321805" y="-183752"/>
            <a:ext cx="313471" cy="6196989"/>
          </a:xfrm>
          <a:prstGeom prst="rect">
            <a:avLst/>
          </a:prstGeom>
          <a:solidFill>
            <a:schemeClr val="accent2">
              <a:alpha val="14000"/>
            </a:schemeClr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430126" y="3056710"/>
            <a:ext cx="12498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Present time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323067" y="3793100"/>
            <a:ext cx="86156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historical </a:t>
            </a:r>
            <a:r>
              <a:rPr lang="en-US" dirty="0" smtClean="0"/>
              <a:t>data: Eastern Mediterranean region has the longest catalog in the world</a:t>
            </a:r>
          </a:p>
        </p:txBody>
      </p:sp>
      <p:sp>
        <p:nvSpPr>
          <p:cNvPr id="3" name="Rectangle 2"/>
          <p:cNvSpPr/>
          <p:nvPr/>
        </p:nvSpPr>
        <p:spPr>
          <a:xfrm>
            <a:off x="418360" y="1361970"/>
            <a:ext cx="8134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For estimating seismic hazard: the longest time window available is required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511053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17442" y="0"/>
            <a:ext cx="8805333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Building the instrumental earthquake catalog</a:t>
            </a:r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228898" y="1853737"/>
            <a:ext cx="459255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Earthquakes M </a:t>
            </a:r>
            <a:r>
              <a:rPr lang="en-US" dirty="0"/>
              <a:t>≥</a:t>
            </a:r>
            <a:r>
              <a:rPr lang="en-US" dirty="0" smtClean="0"/>
              <a:t> 4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For each earthquake</a:t>
            </a:r>
          </a:p>
          <a:p>
            <a:pPr lvl="1"/>
            <a:r>
              <a:rPr lang="en-US" dirty="0" smtClean="0"/>
              <a:t>- identify the reliable catalogs reporting it</a:t>
            </a:r>
          </a:p>
          <a:p>
            <a:pPr lvl="1"/>
            <a:r>
              <a:rPr lang="en-US" dirty="0" smtClean="0"/>
              <a:t>- selection of the best location and best magnitude from available solutions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Final catalog : earthquakes described by different magnitudes (</a:t>
            </a:r>
            <a:r>
              <a:rPr lang="en-US" dirty="0" err="1" smtClean="0"/>
              <a:t>mb</a:t>
            </a:r>
            <a:r>
              <a:rPr lang="en-US" dirty="0" smtClean="0"/>
              <a:t>, M</a:t>
            </a:r>
            <a:r>
              <a:rPr lang="en-US" baseline="-25000" dirty="0" smtClean="0"/>
              <a:t>S</a:t>
            </a:r>
            <a:r>
              <a:rPr lang="en-US" dirty="0" smtClean="0"/>
              <a:t>, M</a:t>
            </a:r>
            <a:r>
              <a:rPr lang="en-US" baseline="-25000" dirty="0" smtClean="0"/>
              <a:t>w</a:t>
            </a:r>
            <a:r>
              <a:rPr lang="en-US" dirty="0" smtClean="0"/>
              <a:t>) </a:t>
            </a:r>
          </a:p>
          <a:p>
            <a:r>
              <a:rPr lang="en-US" dirty="0" smtClean="0"/>
              <a:t>=&gt; homogenization in magnitude (proxy M</a:t>
            </a:r>
            <a:r>
              <a:rPr lang="en-US" baseline="-25000" dirty="0" smtClean="0"/>
              <a:t>w</a:t>
            </a:r>
            <a:r>
              <a:rPr lang="en-US" dirty="0" smtClean="0"/>
              <a:t>)</a:t>
            </a:r>
          </a:p>
          <a:p>
            <a:endParaRPr lang="fr-FR" dirty="0"/>
          </a:p>
        </p:txBody>
      </p:sp>
      <p:pic>
        <p:nvPicPr>
          <p:cNvPr id="2" name="Image 1" descr="allcatinstruCARTE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53" y="1151030"/>
            <a:ext cx="3495613" cy="49467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14120" y="1135155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1900-2012	M</a:t>
            </a:r>
            <a:r>
              <a:rPr lang="en-US" baseline="-25000" dirty="0" smtClean="0">
                <a:solidFill>
                  <a:srgbClr val="0000FF"/>
                </a:solidFill>
              </a:rPr>
              <a:t>w </a:t>
            </a:r>
            <a:r>
              <a:rPr lang="en-US" dirty="0" smtClean="0">
                <a:solidFill>
                  <a:srgbClr val="0000FF"/>
                </a:solidFill>
              </a:rPr>
              <a:t>≥ 4	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19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SN(milne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9" t="21580" r="11727" b="12751"/>
          <a:stretch/>
        </p:blipFill>
        <p:spPr>
          <a:xfrm>
            <a:off x="141779" y="2206210"/>
            <a:ext cx="4339677" cy="29173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4638" y="16477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John Milne observatories/ Jesuit network</a:t>
            </a:r>
          </a:p>
          <a:p>
            <a:pPr algn="ctr"/>
            <a:r>
              <a:rPr lang="en-US" dirty="0" smtClean="0"/>
              <a:t>1910-1960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4778" y="1321060"/>
            <a:ext cx="4219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1</a:t>
            </a:r>
            <a:r>
              <a:rPr lang="en-US" baseline="30000" dirty="0" smtClean="0">
                <a:solidFill>
                  <a:srgbClr val="0000FF"/>
                </a:solidFill>
              </a:rPr>
              <a:t>st</a:t>
            </a:r>
            <a:r>
              <a:rPr lang="en-US" dirty="0" smtClean="0">
                <a:solidFill>
                  <a:srgbClr val="0000FF"/>
                </a:solidFill>
              </a:rPr>
              <a:t> half of the century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5222" y="6343423"/>
            <a:ext cx="18612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rgbClr val="7F7F7F"/>
                </a:solidFill>
              </a:rPr>
              <a:t>Anderson et al. AGU 2007</a:t>
            </a:r>
            <a:endParaRPr lang="en-US" sz="1200" i="1" dirty="0">
              <a:solidFill>
                <a:srgbClr val="7F7F7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5689" y="3638687"/>
            <a:ext cx="5693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Arequipa</a:t>
            </a:r>
            <a:endParaRPr lang="fr-FR" sz="800" dirty="0"/>
          </a:p>
        </p:txBody>
      </p:sp>
      <p:sp>
        <p:nvSpPr>
          <p:cNvPr id="14" name="Rectangle 13"/>
          <p:cNvSpPr/>
          <p:nvPr/>
        </p:nvSpPr>
        <p:spPr>
          <a:xfrm>
            <a:off x="938089" y="3791087"/>
            <a:ext cx="53271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Cordova</a:t>
            </a:r>
            <a:endParaRPr lang="fr-FR" sz="800" dirty="0"/>
          </a:p>
        </p:txBody>
      </p:sp>
      <p:sp>
        <p:nvSpPr>
          <p:cNvPr id="18" name="Rectangle 17"/>
          <p:cNvSpPr/>
          <p:nvPr/>
        </p:nvSpPr>
        <p:spPr>
          <a:xfrm>
            <a:off x="190902" y="3206887"/>
            <a:ext cx="5693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Honolulu</a:t>
            </a:r>
            <a:endParaRPr lang="fr-FR" sz="800" dirty="0"/>
          </a:p>
        </p:txBody>
      </p:sp>
      <p:sp>
        <p:nvSpPr>
          <p:cNvPr id="19" name="Rectangle 18"/>
          <p:cNvSpPr/>
          <p:nvPr/>
        </p:nvSpPr>
        <p:spPr>
          <a:xfrm>
            <a:off x="673502" y="3270387"/>
            <a:ext cx="49244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Mexico</a:t>
            </a:r>
            <a:endParaRPr lang="fr-FR" sz="800" dirty="0"/>
          </a:p>
        </p:txBody>
      </p:sp>
      <p:sp>
        <p:nvSpPr>
          <p:cNvPr id="20" name="Rectangle 19"/>
          <p:cNvSpPr/>
          <p:nvPr/>
        </p:nvSpPr>
        <p:spPr>
          <a:xfrm>
            <a:off x="1369048" y="3352878"/>
            <a:ext cx="5309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Trinidad</a:t>
            </a:r>
            <a:endParaRPr lang="fr-FR" sz="800" dirty="0"/>
          </a:p>
        </p:txBody>
      </p:sp>
      <p:sp>
        <p:nvSpPr>
          <p:cNvPr id="21" name="Rectangle 20"/>
          <p:cNvSpPr/>
          <p:nvPr/>
        </p:nvSpPr>
        <p:spPr>
          <a:xfrm>
            <a:off x="2740648" y="3790969"/>
            <a:ext cx="58591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Mauritius</a:t>
            </a:r>
            <a:endParaRPr lang="fr-FR" sz="800" dirty="0"/>
          </a:p>
        </p:txBody>
      </p:sp>
      <p:sp>
        <p:nvSpPr>
          <p:cNvPr id="22" name="Rectangle 21"/>
          <p:cNvSpPr/>
          <p:nvPr/>
        </p:nvSpPr>
        <p:spPr>
          <a:xfrm>
            <a:off x="3628838" y="2966043"/>
            <a:ext cx="43593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Tokyo</a:t>
            </a:r>
            <a:endParaRPr lang="fr-FR" sz="800" dirty="0"/>
          </a:p>
        </p:txBody>
      </p:sp>
      <p:sp>
        <p:nvSpPr>
          <p:cNvPr id="23" name="Rectangle 22"/>
          <p:cNvSpPr/>
          <p:nvPr/>
        </p:nvSpPr>
        <p:spPr>
          <a:xfrm>
            <a:off x="3227750" y="3987642"/>
            <a:ext cx="6495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Melbourne</a:t>
            </a:r>
            <a:endParaRPr lang="fr-FR" sz="800" dirty="0"/>
          </a:p>
        </p:txBody>
      </p:sp>
      <p:sp>
        <p:nvSpPr>
          <p:cNvPr id="24" name="Rectangle 23"/>
          <p:cNvSpPr/>
          <p:nvPr/>
        </p:nvSpPr>
        <p:spPr>
          <a:xfrm>
            <a:off x="2902956" y="2966043"/>
            <a:ext cx="5309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Calcutta</a:t>
            </a:r>
            <a:endParaRPr lang="fr-FR" sz="800" dirty="0"/>
          </a:p>
        </p:txBody>
      </p:sp>
      <p:sp>
        <p:nvSpPr>
          <p:cNvPr id="25" name="Rectangle 24"/>
          <p:cNvSpPr/>
          <p:nvPr/>
        </p:nvSpPr>
        <p:spPr>
          <a:xfrm>
            <a:off x="2441218" y="2801399"/>
            <a:ext cx="41549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err="1" smtClean="0"/>
              <a:t>Ksara</a:t>
            </a:r>
            <a:endParaRPr lang="fr-FR" sz="800" dirty="0"/>
          </a:p>
        </p:txBody>
      </p:sp>
      <p:sp>
        <p:nvSpPr>
          <p:cNvPr id="26" name="Rectangle 25"/>
          <p:cNvSpPr/>
          <p:nvPr/>
        </p:nvSpPr>
        <p:spPr>
          <a:xfrm>
            <a:off x="2334821" y="3099165"/>
            <a:ext cx="4026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Cairo</a:t>
            </a:r>
            <a:endParaRPr lang="fr-FR" sz="800" dirty="0"/>
          </a:p>
        </p:txBody>
      </p:sp>
      <p:sp>
        <p:nvSpPr>
          <p:cNvPr id="28" name="Rectangle 27"/>
          <p:cNvSpPr/>
          <p:nvPr/>
        </p:nvSpPr>
        <p:spPr>
          <a:xfrm>
            <a:off x="1121679" y="2693677"/>
            <a:ext cx="52099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Toronto</a:t>
            </a:r>
            <a:endParaRPr lang="fr-FR" sz="800" dirty="0"/>
          </a:p>
        </p:txBody>
      </p:sp>
      <p:sp>
        <p:nvSpPr>
          <p:cNvPr id="29" name="Rectangle 28"/>
          <p:cNvSpPr/>
          <p:nvPr/>
        </p:nvSpPr>
        <p:spPr>
          <a:xfrm>
            <a:off x="1869965" y="2479576"/>
            <a:ext cx="6118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Edinburgh</a:t>
            </a:r>
            <a:endParaRPr lang="fr-FR" sz="800" dirty="0"/>
          </a:p>
        </p:txBody>
      </p:sp>
      <p:sp>
        <p:nvSpPr>
          <p:cNvPr id="30" name="Rectangle 29"/>
          <p:cNvSpPr/>
          <p:nvPr/>
        </p:nvSpPr>
        <p:spPr>
          <a:xfrm>
            <a:off x="1881403" y="5291024"/>
            <a:ext cx="6396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Ksara</a:t>
            </a:r>
            <a:endParaRPr lang="fr-FR" sz="1600" dirty="0"/>
          </a:p>
        </p:txBody>
      </p:sp>
      <p:sp>
        <p:nvSpPr>
          <p:cNvPr id="3" name="Rectangle 2"/>
          <p:cNvSpPr/>
          <p:nvPr/>
        </p:nvSpPr>
        <p:spPr>
          <a:xfrm>
            <a:off x="5336206" y="5444912"/>
            <a:ext cx="3310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Only largest magnitude reported,</a:t>
            </a:r>
          </a:p>
          <a:p>
            <a:r>
              <a:rPr lang="en-US" dirty="0"/>
              <a:t>l</a:t>
            </a:r>
            <a:r>
              <a:rPr lang="en-US" dirty="0" smtClean="0"/>
              <a:t>arge uncertainties</a:t>
            </a:r>
            <a:endParaRPr lang="fr-FR" dirty="0"/>
          </a:p>
        </p:txBody>
      </p:sp>
      <p:pic>
        <p:nvPicPr>
          <p:cNvPr id="31" name="Image 30" descr="allcatinstruversustime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25926" r="7726" b="23243"/>
          <a:stretch/>
        </p:blipFill>
        <p:spPr>
          <a:xfrm>
            <a:off x="4537807" y="2044201"/>
            <a:ext cx="4292213" cy="343152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180885" y="2211206"/>
            <a:ext cx="1601458" cy="2743806"/>
          </a:xfrm>
          <a:prstGeom prst="rect">
            <a:avLst/>
          </a:prstGeom>
          <a:noFill/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Picture 4" descr="obs-post_ksar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492" y="4929580"/>
            <a:ext cx="2042374" cy="1537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217442" y="0"/>
            <a:ext cx="8805333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Building the instrumental earthquake catalog</a:t>
            </a: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7833534" y="1836878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</a:t>
            </a:r>
            <a:r>
              <a:rPr lang="en-US" baseline="-25000" dirty="0">
                <a:solidFill>
                  <a:srgbClr val="0000FF"/>
                </a:solidFill>
              </a:rPr>
              <a:t>w </a:t>
            </a:r>
            <a:r>
              <a:rPr lang="en-US" dirty="0">
                <a:solidFill>
                  <a:srgbClr val="0000FF"/>
                </a:solidFill>
              </a:rPr>
              <a:t>≥ 4</a:t>
            </a:r>
            <a:endParaRPr lang="fr-FR" dirty="0"/>
          </a:p>
        </p:txBody>
      </p:sp>
      <p:sp>
        <p:nvSpPr>
          <p:cNvPr id="4" name="Oval 3"/>
          <p:cNvSpPr/>
          <p:nvPr/>
        </p:nvSpPr>
        <p:spPr>
          <a:xfrm>
            <a:off x="2491867" y="2801399"/>
            <a:ext cx="317224" cy="29776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26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6206" y="5444912"/>
            <a:ext cx="3310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Only largest magnitude reported,</a:t>
            </a:r>
          </a:p>
          <a:p>
            <a:r>
              <a:rPr lang="en-US" dirty="0"/>
              <a:t>l</a:t>
            </a:r>
            <a:r>
              <a:rPr lang="en-US" dirty="0" smtClean="0"/>
              <a:t>arge uncertainties</a:t>
            </a:r>
            <a:endParaRPr lang="fr-FR" dirty="0"/>
          </a:p>
        </p:txBody>
      </p:sp>
      <p:sp>
        <p:nvSpPr>
          <p:cNvPr id="31" name="Rectangle 30"/>
          <p:cNvSpPr/>
          <p:nvPr/>
        </p:nvSpPr>
        <p:spPr>
          <a:xfrm>
            <a:off x="1031445" y="2035109"/>
            <a:ext cx="30801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Selected solutions from :</a:t>
            </a:r>
          </a:p>
          <a:p>
            <a:r>
              <a:rPr lang="en-US" dirty="0" smtClean="0"/>
              <a:t>ISC-GEM (version 3.0): </a:t>
            </a:r>
            <a:r>
              <a:rPr lang="en-US" dirty="0" smtClean="0">
                <a:solidFill>
                  <a:srgbClr val="008000"/>
                </a:solidFill>
              </a:rPr>
              <a:t>15</a:t>
            </a:r>
          </a:p>
          <a:p>
            <a:r>
              <a:rPr lang="fr-FR" dirty="0" smtClean="0"/>
              <a:t>ISC: </a:t>
            </a:r>
            <a:r>
              <a:rPr lang="fr-FR" dirty="0" smtClean="0">
                <a:solidFill>
                  <a:srgbClr val="008000"/>
                </a:solidFill>
              </a:rPr>
              <a:t>5</a:t>
            </a:r>
          </a:p>
          <a:p>
            <a:r>
              <a:rPr lang="fr-FR" dirty="0" err="1" smtClean="0"/>
              <a:t>Ambraseys</a:t>
            </a:r>
            <a:r>
              <a:rPr lang="fr-FR" dirty="0" smtClean="0"/>
              <a:t> 2001: </a:t>
            </a:r>
            <a:r>
              <a:rPr lang="fr-FR" dirty="0" smtClean="0">
                <a:solidFill>
                  <a:srgbClr val="008000"/>
                </a:solidFill>
              </a:rPr>
              <a:t>1</a:t>
            </a:r>
          </a:p>
          <a:p>
            <a:r>
              <a:rPr lang="fr-FR" dirty="0" err="1" smtClean="0"/>
              <a:t>Plassard</a:t>
            </a:r>
            <a:r>
              <a:rPr lang="fr-FR" dirty="0" smtClean="0"/>
              <a:t> &amp; </a:t>
            </a:r>
            <a:r>
              <a:rPr lang="fr-FR" dirty="0" err="1"/>
              <a:t>K</a:t>
            </a:r>
            <a:r>
              <a:rPr lang="fr-FR" dirty="0" err="1" smtClean="0"/>
              <a:t>ogoj</a:t>
            </a:r>
            <a:r>
              <a:rPr lang="fr-FR" dirty="0" smtClean="0"/>
              <a:t> (1981) : </a:t>
            </a:r>
            <a:r>
              <a:rPr lang="fr-FR" dirty="0" smtClean="0">
                <a:solidFill>
                  <a:srgbClr val="008000"/>
                </a:solidFill>
              </a:rPr>
              <a:t>2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 descr="allcatinstruversustime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25926" r="7726" b="23243"/>
          <a:stretch/>
        </p:blipFill>
        <p:spPr>
          <a:xfrm>
            <a:off x="4537807" y="2044201"/>
            <a:ext cx="4292213" cy="3431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80885" y="2211206"/>
            <a:ext cx="1601458" cy="2743806"/>
          </a:xfrm>
          <a:prstGeom prst="rect">
            <a:avLst/>
          </a:prstGeom>
          <a:noFill/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Titre 1"/>
          <p:cNvSpPr>
            <a:spLocks noGrp="1"/>
          </p:cNvSpPr>
          <p:nvPr>
            <p:ph type="title"/>
          </p:nvPr>
        </p:nvSpPr>
        <p:spPr>
          <a:xfrm>
            <a:off x="217442" y="0"/>
            <a:ext cx="8805333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Building the instrumental earthquake catalog</a:t>
            </a: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659713" y="1634999"/>
            <a:ext cx="24977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1910-</a:t>
            </a:r>
            <a:r>
              <a:rPr lang="en-US" sz="2000" dirty="0" smtClean="0"/>
              <a:t>1963 : </a:t>
            </a:r>
            <a:r>
              <a:rPr lang="en-US" sz="2000" dirty="0" smtClean="0">
                <a:solidFill>
                  <a:srgbClr val="008000"/>
                </a:solidFill>
              </a:rPr>
              <a:t>23 events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833534" y="1836878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</a:t>
            </a:r>
            <a:r>
              <a:rPr lang="en-US" baseline="-25000" dirty="0">
                <a:solidFill>
                  <a:srgbClr val="0000FF"/>
                </a:solidFill>
              </a:rPr>
              <a:t>w </a:t>
            </a:r>
            <a:r>
              <a:rPr lang="en-US" dirty="0">
                <a:solidFill>
                  <a:srgbClr val="0000FF"/>
                </a:solidFill>
              </a:rPr>
              <a:t>≥ 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64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7078" y="17241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World-Wide Standardized Seismograph Network (WWSSN) </a:t>
            </a:r>
            <a:r>
              <a:rPr lang="en-US" dirty="0" smtClean="0"/>
              <a:t>– 1960s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27218" y="1301750"/>
            <a:ext cx="4219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2</a:t>
            </a:r>
            <a:r>
              <a:rPr lang="en-US" baseline="30000" dirty="0" smtClean="0">
                <a:solidFill>
                  <a:srgbClr val="0000FF"/>
                </a:solidFill>
              </a:rPr>
              <a:t>nd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half of the </a:t>
            </a:r>
            <a:r>
              <a:rPr lang="en-US" dirty="0" smtClean="0">
                <a:solidFill>
                  <a:srgbClr val="0000FF"/>
                </a:solidFill>
              </a:rPr>
              <a:t>century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006" y="6559583"/>
            <a:ext cx="18612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rgbClr val="7F7F7F"/>
                </a:solidFill>
              </a:rPr>
              <a:t>Anderson et al. AGU 2007</a:t>
            </a:r>
            <a:endParaRPr lang="en-US" sz="1200" i="1" dirty="0">
              <a:solidFill>
                <a:srgbClr val="7F7F7F"/>
              </a:solidFill>
            </a:endParaRPr>
          </a:p>
        </p:txBody>
      </p:sp>
      <p:pic>
        <p:nvPicPr>
          <p:cNvPr id="30" name="Image 29" descr="GSN(milne+WWSSN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1" t="24020" r="12036" b="11804"/>
          <a:stretch/>
        </p:blipFill>
        <p:spPr>
          <a:xfrm>
            <a:off x="140482" y="2410574"/>
            <a:ext cx="4509911" cy="29234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39649" y="5539482"/>
            <a:ext cx="3552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Much denser station network,</a:t>
            </a:r>
          </a:p>
          <a:p>
            <a:r>
              <a:rPr lang="en-US" dirty="0"/>
              <a:t>m</a:t>
            </a:r>
            <a:r>
              <a:rPr lang="en-US" dirty="0" smtClean="0"/>
              <a:t>agnitudes down to 4 are recorded</a:t>
            </a:r>
            <a:endParaRPr lang="fr-FR" dirty="0"/>
          </a:p>
        </p:txBody>
      </p:sp>
      <p:pic>
        <p:nvPicPr>
          <p:cNvPr id="10" name="Image 9" descr="allcatinstruversustime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25926" r="7726" b="23243"/>
          <a:stretch/>
        </p:blipFill>
        <p:spPr>
          <a:xfrm>
            <a:off x="4537807" y="2044201"/>
            <a:ext cx="4292213" cy="34315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775428" y="2211206"/>
            <a:ext cx="1804128" cy="2743806"/>
          </a:xfrm>
          <a:prstGeom prst="rect">
            <a:avLst/>
          </a:prstGeom>
          <a:noFill/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217442" y="0"/>
            <a:ext cx="8805333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Building the instrumental earthquake catalog</a:t>
            </a:r>
            <a:endParaRPr lang="en-US" sz="1800" dirty="0"/>
          </a:p>
        </p:txBody>
      </p:sp>
      <p:sp>
        <p:nvSpPr>
          <p:cNvPr id="16" name="Rectangle 15"/>
          <p:cNvSpPr/>
          <p:nvPr/>
        </p:nvSpPr>
        <p:spPr>
          <a:xfrm>
            <a:off x="7833534" y="1836878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</a:t>
            </a:r>
            <a:r>
              <a:rPr lang="en-US" baseline="-25000" dirty="0">
                <a:solidFill>
                  <a:srgbClr val="0000FF"/>
                </a:solidFill>
              </a:rPr>
              <a:t>w </a:t>
            </a:r>
            <a:r>
              <a:rPr lang="en-US" dirty="0">
                <a:solidFill>
                  <a:srgbClr val="0000FF"/>
                </a:solidFill>
              </a:rPr>
              <a:t>≥ 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636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239649" y="5539482"/>
            <a:ext cx="3552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Much denser station network,</a:t>
            </a:r>
          </a:p>
          <a:p>
            <a:r>
              <a:rPr lang="en-US" smtClean="0"/>
              <a:t>magnitudes down to 4 are recorded</a:t>
            </a:r>
            <a:endParaRPr lang="en-US"/>
          </a:p>
        </p:txBody>
      </p:sp>
      <p:pic>
        <p:nvPicPr>
          <p:cNvPr id="10" name="Image 9" descr="allcatinstruversustime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25926" r="7726" b="23243"/>
          <a:stretch/>
        </p:blipFill>
        <p:spPr>
          <a:xfrm>
            <a:off x="4537807" y="2044201"/>
            <a:ext cx="4292213" cy="34315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775428" y="2211206"/>
            <a:ext cx="1804128" cy="2743806"/>
          </a:xfrm>
          <a:prstGeom prst="rect">
            <a:avLst/>
          </a:prstGeom>
          <a:noFill/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217442" y="0"/>
            <a:ext cx="8805333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Building the instrumental earthquake catalog</a:t>
            </a:r>
            <a:endParaRPr lang="en-US" sz="1800" dirty="0"/>
          </a:p>
        </p:txBody>
      </p:sp>
      <p:sp>
        <p:nvSpPr>
          <p:cNvPr id="15" name="Rectangle 14"/>
          <p:cNvSpPr/>
          <p:nvPr/>
        </p:nvSpPr>
        <p:spPr>
          <a:xfrm>
            <a:off x="386775" y="1736973"/>
            <a:ext cx="321684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Location</a:t>
            </a:r>
          </a:p>
          <a:p>
            <a:endParaRPr lang="en-US" sz="800" dirty="0" smtClean="0"/>
          </a:p>
          <a:p>
            <a:r>
              <a:rPr lang="en-US" dirty="0" smtClean="0"/>
              <a:t>ISC-GEM:			</a:t>
            </a:r>
            <a:r>
              <a:rPr lang="en-US" dirty="0" smtClean="0">
                <a:solidFill>
                  <a:srgbClr val="008000"/>
                </a:solidFill>
              </a:rPr>
              <a:t>2 %</a:t>
            </a:r>
            <a:r>
              <a:rPr lang="en-US" dirty="0" smtClean="0"/>
              <a:t>	</a:t>
            </a:r>
          </a:p>
          <a:p>
            <a:r>
              <a:rPr lang="en-US" dirty="0" smtClean="0"/>
              <a:t>EHB:				</a:t>
            </a:r>
            <a:r>
              <a:rPr lang="en-US" dirty="0" smtClean="0">
                <a:solidFill>
                  <a:srgbClr val="008000"/>
                </a:solidFill>
              </a:rPr>
              <a:t>23 %</a:t>
            </a:r>
          </a:p>
          <a:p>
            <a:r>
              <a:rPr lang="en-US" dirty="0" smtClean="0"/>
              <a:t>ISC:				</a:t>
            </a:r>
            <a:r>
              <a:rPr lang="en-US" dirty="0" smtClean="0">
                <a:solidFill>
                  <a:srgbClr val="008000"/>
                </a:solidFill>
              </a:rPr>
              <a:t>75 %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78094" y="1234889"/>
            <a:ext cx="2627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1964-2012 : </a:t>
            </a:r>
            <a:r>
              <a:rPr lang="en-US" sz="2000" dirty="0" smtClean="0">
                <a:solidFill>
                  <a:srgbClr val="008000"/>
                </a:solidFill>
              </a:rPr>
              <a:t>411 events 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6673" y="3512650"/>
            <a:ext cx="4322327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Magnitude</a:t>
            </a:r>
          </a:p>
          <a:p>
            <a:endParaRPr lang="en-US" sz="800" dirty="0" smtClean="0"/>
          </a:p>
          <a:p>
            <a:r>
              <a:rPr lang="en-US" dirty="0" smtClean="0"/>
              <a:t>ISC-GEM (Mw):	</a:t>
            </a:r>
            <a:r>
              <a:rPr lang="en-US" dirty="0" smtClean="0">
                <a:solidFill>
                  <a:srgbClr val="008000"/>
                </a:solidFill>
              </a:rPr>
              <a:t>5 %</a:t>
            </a:r>
            <a:endParaRPr lang="en-US" dirty="0" smtClean="0"/>
          </a:p>
          <a:p>
            <a:r>
              <a:rPr lang="en-US" dirty="0" smtClean="0"/>
              <a:t>GCMT (Mw)</a:t>
            </a:r>
            <a:r>
              <a:rPr lang="en-US" dirty="0"/>
              <a:t>: </a:t>
            </a:r>
            <a:r>
              <a:rPr lang="en-US" dirty="0" smtClean="0"/>
              <a:t>		</a:t>
            </a:r>
            <a:r>
              <a:rPr lang="en-US" dirty="0" smtClean="0">
                <a:solidFill>
                  <a:srgbClr val="008000"/>
                </a:solidFill>
              </a:rPr>
              <a:t>4 %</a:t>
            </a:r>
            <a:endParaRPr lang="en-US" dirty="0" smtClean="0"/>
          </a:p>
          <a:p>
            <a:r>
              <a:rPr lang="en-US" dirty="0" smtClean="0"/>
              <a:t>ISC (M</a:t>
            </a:r>
            <a:r>
              <a:rPr lang="en-US" sz="1600" dirty="0" smtClean="0"/>
              <a:t>S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008000"/>
                </a:solidFill>
              </a:rPr>
              <a:t>: 		8 %</a:t>
            </a:r>
            <a:endParaRPr lang="en-US" dirty="0" smtClean="0"/>
          </a:p>
          <a:p>
            <a:r>
              <a:rPr lang="en-US" dirty="0"/>
              <a:t>ISC </a:t>
            </a:r>
            <a:r>
              <a:rPr lang="en-US" dirty="0" smtClean="0"/>
              <a:t>(</a:t>
            </a:r>
            <a:r>
              <a:rPr lang="en-US" dirty="0" err="1" smtClean="0"/>
              <a:t>mb</a:t>
            </a:r>
            <a:r>
              <a:rPr lang="en-US" dirty="0"/>
              <a:t>) </a:t>
            </a:r>
            <a:r>
              <a:rPr lang="en-US" dirty="0">
                <a:solidFill>
                  <a:srgbClr val="008000"/>
                </a:solidFill>
              </a:rPr>
              <a:t>: 		</a:t>
            </a:r>
            <a:r>
              <a:rPr lang="en-US" dirty="0" smtClean="0">
                <a:solidFill>
                  <a:srgbClr val="008000"/>
                </a:solidFill>
              </a:rPr>
              <a:t>65 %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IPRG (</a:t>
            </a:r>
            <a:r>
              <a:rPr lang="en-US" dirty="0" err="1" smtClean="0"/>
              <a:t>mb</a:t>
            </a:r>
            <a:r>
              <a:rPr lang="en-US" dirty="0" smtClean="0"/>
              <a:t>)</a:t>
            </a:r>
            <a:r>
              <a:rPr lang="en-US" dirty="0"/>
              <a:t>: </a:t>
            </a:r>
            <a:r>
              <a:rPr lang="en-US" dirty="0" smtClean="0"/>
              <a:t>		</a:t>
            </a:r>
            <a:r>
              <a:rPr lang="en-US" dirty="0" smtClean="0">
                <a:solidFill>
                  <a:srgbClr val="008000"/>
                </a:solidFill>
              </a:rPr>
              <a:t>12 %</a:t>
            </a:r>
          </a:p>
          <a:p>
            <a:r>
              <a:rPr lang="en-US" dirty="0" smtClean="0"/>
              <a:t>GII (</a:t>
            </a:r>
            <a:r>
              <a:rPr lang="en-US" dirty="0" err="1" smtClean="0"/>
              <a:t>mb</a:t>
            </a:r>
            <a:r>
              <a:rPr lang="en-US" dirty="0" smtClean="0"/>
              <a:t>)</a:t>
            </a:r>
            <a:r>
              <a:rPr lang="en-US" dirty="0"/>
              <a:t>: </a:t>
            </a:r>
            <a:r>
              <a:rPr lang="en-US" dirty="0" smtClean="0"/>
              <a:t>			</a:t>
            </a:r>
            <a:r>
              <a:rPr lang="en-US" dirty="0" smtClean="0">
                <a:solidFill>
                  <a:srgbClr val="008000"/>
                </a:solidFill>
              </a:rPr>
              <a:t>4 %</a:t>
            </a:r>
            <a:endParaRPr lang="en-US" dirty="0" smtClean="0"/>
          </a:p>
          <a:p>
            <a:r>
              <a:rPr lang="en-US" dirty="0" smtClean="0"/>
              <a:t>NIC (</a:t>
            </a:r>
            <a:r>
              <a:rPr lang="en-US" dirty="0" err="1" smtClean="0"/>
              <a:t>mb</a:t>
            </a:r>
            <a:r>
              <a:rPr lang="en-US" dirty="0" smtClean="0"/>
              <a:t>)</a:t>
            </a:r>
            <a:r>
              <a:rPr lang="en-US" dirty="0"/>
              <a:t>: </a:t>
            </a:r>
            <a:r>
              <a:rPr lang="en-US" dirty="0" smtClean="0"/>
              <a:t> 		</a:t>
            </a:r>
            <a:r>
              <a:rPr lang="en-US" dirty="0" smtClean="0">
                <a:solidFill>
                  <a:srgbClr val="008000"/>
                </a:solidFill>
              </a:rPr>
              <a:t>2 %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833534" y="1836878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00FF"/>
                </a:solidFill>
              </a:rPr>
              <a:t>M</a:t>
            </a:r>
            <a:r>
              <a:rPr lang="en-US" baseline="-25000" smtClean="0">
                <a:solidFill>
                  <a:srgbClr val="0000FF"/>
                </a:solidFill>
              </a:rPr>
              <a:t>w </a:t>
            </a:r>
            <a:r>
              <a:rPr lang="en-US" smtClean="0">
                <a:solidFill>
                  <a:srgbClr val="0000FF"/>
                </a:solidFill>
              </a:rPr>
              <a:t>≥ 4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21771" y="5369650"/>
            <a:ext cx="2351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specific conversion equations</a:t>
            </a:r>
            <a:endParaRPr lang="en-US" dirty="0"/>
          </a:p>
        </p:txBody>
      </p:sp>
      <p:sp>
        <p:nvSpPr>
          <p:cNvPr id="4" name="Accolade fermante 3"/>
          <p:cNvSpPr/>
          <p:nvPr/>
        </p:nvSpPr>
        <p:spPr>
          <a:xfrm>
            <a:off x="2853415" y="5440205"/>
            <a:ext cx="240134" cy="64633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13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5943</TotalTime>
  <Words>1342</Words>
  <Application>Microsoft Macintosh PowerPoint</Application>
  <PresentationFormat>On-screen Show (4:3)</PresentationFormat>
  <Paragraphs>213</Paragraphs>
  <Slides>21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Thème Office</vt:lpstr>
      <vt:lpstr>Document</vt:lpstr>
      <vt:lpstr>An earthquake catalog for seismic hazard assessment in Lebanon</vt:lpstr>
      <vt:lpstr>PowerPoint Presentation</vt:lpstr>
      <vt:lpstr>PowerPoint Presentation</vt:lpstr>
      <vt:lpstr>Building the earthquake catalog</vt:lpstr>
      <vt:lpstr>Building the instrumental earthquake catalog</vt:lpstr>
      <vt:lpstr>Building the instrumental earthquake catalog</vt:lpstr>
      <vt:lpstr>Building the instrumental earthquake catalog</vt:lpstr>
      <vt:lpstr>Building the instrumental earthquake catalog</vt:lpstr>
      <vt:lpstr>Building the instrumental earthquake catalog</vt:lpstr>
      <vt:lpstr>Earthquake catalog - Lebanon</vt:lpstr>
      <vt:lpstr>Earthquake catalog - Lebanon</vt:lpstr>
      <vt:lpstr>How to derive a historical catalog building on existing studies?</vt:lpstr>
      <vt:lpstr>PowerPoint Presentation</vt:lpstr>
      <vt:lpstr>PowerPoint Presentation</vt:lpstr>
      <vt:lpstr>Example: 746/749 January 18th event</vt:lpstr>
      <vt:lpstr>Example: 746/749 January 18th event</vt:lpstr>
      <vt:lpstr>Example: 746/749 January 18th event</vt:lpstr>
      <vt:lpstr>Example: 1170 June 29th event</vt:lpstr>
      <vt:lpstr>Example of gross errors which propagated</vt:lpstr>
      <vt:lpstr>Conclusions &amp; future work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IST</dc:creator>
  <cp:lastModifiedBy>test</cp:lastModifiedBy>
  <cp:revision>146</cp:revision>
  <cp:lastPrinted>2017-04-04T12:03:20Z</cp:lastPrinted>
  <dcterms:created xsi:type="dcterms:W3CDTF">2017-03-28T09:04:03Z</dcterms:created>
  <dcterms:modified xsi:type="dcterms:W3CDTF">2017-04-06T14:51:48Z</dcterms:modified>
</cp:coreProperties>
</file>