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69" r:id="rId3"/>
    <p:sldId id="259" r:id="rId4"/>
    <p:sldId id="278" r:id="rId5"/>
    <p:sldId id="261" r:id="rId6"/>
    <p:sldId id="281" r:id="rId7"/>
    <p:sldId id="260" r:id="rId8"/>
    <p:sldId id="262" r:id="rId9"/>
    <p:sldId id="264" r:id="rId10"/>
    <p:sldId id="276" r:id="rId11"/>
    <p:sldId id="282" r:id="rId12"/>
    <p:sldId id="263" r:id="rId13"/>
    <p:sldId id="280" r:id="rId14"/>
    <p:sldId id="271" r:id="rId15"/>
    <p:sldId id="272" r:id="rId16"/>
    <p:sldId id="274" r:id="rId17"/>
    <p:sldId id="273" r:id="rId18"/>
    <p:sldId id="277" r:id="rId19"/>
    <p:sldId id="279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1" autoAdjust="0"/>
    <p:restoredTop sz="92096" autoAdjust="0"/>
  </p:normalViewPr>
  <p:slideViewPr>
    <p:cSldViewPr>
      <p:cViewPr varScale="1">
        <p:scale>
          <a:sx n="65" d="100"/>
          <a:sy n="65" d="100"/>
        </p:scale>
        <p:origin x="-41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F3E31-0F2A-4013-B5CC-BE506520C436}" type="datetimeFigureOut">
              <a:rPr kumimoji="1" lang="ja-JP" altLang="en-US" smtClean="0"/>
              <a:t>2017/4/6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71A3C-7433-436E-B4F9-938F85F78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145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JMA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1A3C-7433-436E-B4F9-938F85F78BF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909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5462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fld id="{713B213F-A6B1-4F1F-A2C3-F80683CE86A4}" type="slidenum">
              <a:rPr lang="ja-JP" alt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18</a:t>
            </a:fld>
            <a:endParaRPr lang="ja-JP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 clock</a:t>
            </a:r>
            <a:r>
              <a:rPr kumimoji="1" lang="en-US" altLang="ja-JP" baseline="0" dirty="0" smtClean="0"/>
              <a:t> was not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1A3C-7433-436E-B4F9-938F85F78BF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5227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Travel time </a:t>
            </a:r>
            <a:r>
              <a:rPr kumimoji="1" lang="en-US" altLang="ja-JP" dirty="0" err="1" smtClean="0"/>
              <a:t>tabel</a:t>
            </a:r>
            <a:r>
              <a:rPr kumimoji="1" lang="en-US" altLang="ja-JP" dirty="0" smtClean="0"/>
              <a:t> JMA2001 was used.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1A3C-7433-436E-B4F9-938F85F78BF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3029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Here is a realistic epicenter!  -&gt;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1A3C-7433-436E-B4F9-938F85F78BF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4409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GSJ published ‘Eastern Asia earthquake and volcanic hazards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information Map’.</a:t>
            </a:r>
          </a:p>
          <a:p>
            <a:r>
              <a:rPr kumimoji="1" lang="en-US" altLang="ja-JP" dirty="0" smtClean="0"/>
              <a:t>We used</a:t>
            </a:r>
            <a:r>
              <a:rPr kumimoji="1" lang="en-US" altLang="ja-JP" baseline="0" dirty="0" smtClean="0"/>
              <a:t> ISC-GEM catalog in this map.  ISC-GEM catalog is very useful.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1A3C-7433-436E-B4F9-938F85F78BF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437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Old-JMA3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1A3C-7433-436E-B4F9-938F85F78BF4}" type="slidenum">
              <a:rPr lang="ja-JP" altLang="en-US" smtClean="0">
                <a:solidFill>
                  <a:prstClr val="black"/>
                </a:solidFill>
              </a:rPr>
              <a:pPr/>
              <a:t>12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47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朝鮮半島地震史料摘編　呉ほか</a:t>
            </a:r>
            <a:r>
              <a:rPr kumimoji="1" lang="en-US" altLang="ja-JP" dirty="0" smtClean="0"/>
              <a:t>(1995)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1A3C-7433-436E-B4F9-938F85F78BF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928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Chinese</a:t>
            </a:r>
            <a:r>
              <a:rPr kumimoji="1" lang="en-US" altLang="ja-JP" baseline="0" dirty="0" smtClean="0"/>
              <a:t> intensity scale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1A3C-7433-436E-B4F9-938F85F78BF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52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1A3C-7433-436E-B4F9-938F85F78BF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2084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61A8-A820-4D59-B14C-2322D2BDA8C0}" type="datetimeFigureOut">
              <a:rPr kumimoji="1" lang="ja-JP" altLang="en-US" smtClean="0"/>
              <a:t>2017/4/6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8E90-72BE-4038-AFA8-B899E8FAC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726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61A8-A820-4D59-B14C-2322D2BDA8C0}" type="datetimeFigureOut">
              <a:rPr kumimoji="1" lang="ja-JP" altLang="en-US" smtClean="0"/>
              <a:t>2017/4/6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8E90-72BE-4038-AFA8-B899E8FAC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705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61A8-A820-4D59-B14C-2322D2BDA8C0}" type="datetimeFigureOut">
              <a:rPr kumimoji="1" lang="ja-JP" altLang="en-US" smtClean="0"/>
              <a:t>2017/4/6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8E90-72BE-4038-AFA8-B899E8FAC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2406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01DD80-3A3F-4C70-8959-E94EA2E305E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72611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73CF0FE-4A30-4FC0-8347-E993B5A02C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8488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7069F9-D390-43B5-B39F-BFCEE15AA92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95305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4368616-F46B-47BE-816C-89BA2D3B1D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7014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28C5608-A521-4E3D-9BD5-B2479BD3D7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79815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75852CB-0DF4-4893-8459-B7BE3D44A2C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5587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E630B84-5713-453D-A28C-E2CF9967F78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0551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0168A5-9C74-4C16-AA35-F7088DE94DF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9093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61A8-A820-4D59-B14C-2322D2BDA8C0}" type="datetimeFigureOut">
              <a:rPr kumimoji="1" lang="ja-JP" altLang="en-US" smtClean="0"/>
              <a:t>2017/4/6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8E90-72BE-4038-AFA8-B899E8FAC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367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50D3A9-D3A4-41C3-8A89-B7D204A235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79585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FA7CF49-54B8-453E-93B8-B4AA6E4B273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97746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F286D8-03D8-4731-9393-306A618D52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6422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61A8-A820-4D59-B14C-2322D2BDA8C0}" type="datetimeFigureOut">
              <a:rPr kumimoji="1" lang="ja-JP" altLang="en-US" smtClean="0"/>
              <a:t>2017/4/6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8E90-72BE-4038-AFA8-B899E8FAC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46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61A8-A820-4D59-B14C-2322D2BDA8C0}" type="datetimeFigureOut">
              <a:rPr kumimoji="1" lang="ja-JP" altLang="en-US" smtClean="0"/>
              <a:t>2017/4/6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8E90-72BE-4038-AFA8-B899E8FAC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363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61A8-A820-4D59-B14C-2322D2BDA8C0}" type="datetimeFigureOut">
              <a:rPr kumimoji="1" lang="ja-JP" altLang="en-US" smtClean="0"/>
              <a:t>2017/4/6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8E90-72BE-4038-AFA8-B899E8FAC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645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61A8-A820-4D59-B14C-2322D2BDA8C0}" type="datetimeFigureOut">
              <a:rPr kumimoji="1" lang="ja-JP" altLang="en-US" smtClean="0"/>
              <a:t>2017/4/6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8E90-72BE-4038-AFA8-B899E8FAC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430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61A8-A820-4D59-B14C-2322D2BDA8C0}" type="datetimeFigureOut">
              <a:rPr kumimoji="1" lang="ja-JP" altLang="en-US" smtClean="0"/>
              <a:t>2017/4/6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8E90-72BE-4038-AFA8-B899E8FAC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12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61A8-A820-4D59-B14C-2322D2BDA8C0}" type="datetimeFigureOut">
              <a:rPr kumimoji="1" lang="ja-JP" altLang="en-US" smtClean="0"/>
              <a:t>2017/4/6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8E90-72BE-4038-AFA8-B899E8FAC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241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61A8-A820-4D59-B14C-2322D2BDA8C0}" type="datetimeFigureOut">
              <a:rPr kumimoji="1" lang="ja-JP" altLang="en-US" smtClean="0"/>
              <a:t>2017/4/6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8E90-72BE-4038-AFA8-B899E8FAC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62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861A8-A820-4D59-B14C-2322D2BDA8C0}" type="datetimeFigureOut">
              <a:rPr kumimoji="1" lang="ja-JP" altLang="en-US" smtClean="0"/>
              <a:t>2017/4/6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D8E90-72BE-4038-AFA8-B899E8FAC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723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7BC93B-5BD8-48E3-B9B4-11B00F38AC24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131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87624" y="4869160"/>
            <a:ext cx="6800800" cy="1368152"/>
          </a:xfrm>
        </p:spPr>
        <p:txBody>
          <a:bodyPr>
            <a:norm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Y. Ishikawa</a:t>
            </a:r>
            <a:br>
              <a:rPr lang="en-US" altLang="ja-JP" dirty="0">
                <a:solidFill>
                  <a:srgbClr val="0070C0"/>
                </a:solidFill>
              </a:rPr>
            </a:br>
            <a:r>
              <a:rPr lang="en-US" altLang="ja-JP" dirty="0">
                <a:solidFill>
                  <a:srgbClr val="0070C0"/>
                </a:solidFill>
              </a:rPr>
              <a:t>Geological Survey of Japan, </a:t>
            </a:r>
            <a:r>
              <a:rPr lang="en-US" altLang="ja-JP" dirty="0" smtClean="0">
                <a:solidFill>
                  <a:srgbClr val="0070C0"/>
                </a:solidFill>
              </a:rPr>
              <a:t>AIST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4248472"/>
          </a:xfrm>
        </p:spPr>
        <p:txBody>
          <a:bodyPr>
            <a:normAutofit/>
          </a:bodyPr>
          <a:lstStyle/>
          <a:p>
            <a:r>
              <a:rPr lang="en-US" altLang="ja-JP" dirty="0"/>
              <a:t>Difficulty of the </a:t>
            </a:r>
            <a:r>
              <a:rPr lang="en-US" altLang="ja-JP" dirty="0" smtClean="0"/>
              <a:t>determination</a:t>
            </a:r>
            <a:br>
              <a:rPr lang="en-US" altLang="ja-JP" dirty="0" smtClean="0"/>
            </a:br>
            <a:r>
              <a:rPr lang="en-US" altLang="ja-JP" dirty="0" smtClean="0"/>
              <a:t> of</a:t>
            </a:r>
            <a:br>
              <a:rPr lang="en-US" altLang="ja-JP" dirty="0" smtClean="0"/>
            </a:br>
            <a:r>
              <a:rPr lang="en-US" altLang="ja-JP" dirty="0" smtClean="0"/>
              <a:t> hypocenters</a:t>
            </a:r>
            <a:br>
              <a:rPr lang="en-US" altLang="ja-JP" dirty="0" smtClean="0"/>
            </a:br>
            <a:r>
              <a:rPr lang="en-US" altLang="ja-JP" dirty="0" smtClean="0"/>
              <a:t> </a:t>
            </a:r>
            <a:r>
              <a:rPr lang="en-US" altLang="ja-JP" dirty="0"/>
              <a:t>in early 20 </a:t>
            </a:r>
            <a:r>
              <a:rPr lang="en-US" altLang="ja-JP" dirty="0" smtClean="0"/>
              <a:t>century</a:t>
            </a:r>
            <a:r>
              <a:rPr lang="ja-JP" altLang="en-US" dirty="0" smtClean="0"/>
              <a:t>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310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図1. 東アジア地域地震火山災害情報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01" y="1302668"/>
            <a:ext cx="7856023" cy="555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319899" y="116632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GSJ published </a:t>
            </a:r>
            <a:endParaRPr lang="en-US" altLang="ja-JP" sz="2400" dirty="0" smtClean="0"/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‘</a:t>
            </a:r>
            <a:r>
              <a:rPr lang="en-US" altLang="ja-JP" sz="2400" dirty="0"/>
              <a:t>Eastern Asia earthquake and volcanic hazards information Map’.</a:t>
            </a:r>
          </a:p>
          <a:p>
            <a:r>
              <a:rPr lang="en-US" altLang="ja-JP" sz="2400" dirty="0"/>
              <a:t>We used ISC-GEM catalog in this map.  ISC-GEM catalog is very </a:t>
            </a:r>
            <a:r>
              <a:rPr lang="en-US" altLang="ja-JP" sz="2400" dirty="0" smtClean="0"/>
              <a:t>useful.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2677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46596" y="1124744"/>
            <a:ext cx="756084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Many estimated hypocenters</a:t>
            </a:r>
          </a:p>
          <a:p>
            <a:endParaRPr lang="en-US" altLang="ja-JP" dirty="0"/>
          </a:p>
          <a:p>
            <a:r>
              <a:rPr lang="en-US" altLang="ja-JP" dirty="0" smtClean="0"/>
              <a:t>1944 </a:t>
            </a:r>
            <a:r>
              <a:rPr lang="en-US" altLang="ja-JP" dirty="0"/>
              <a:t>12/19 </a:t>
            </a:r>
            <a:r>
              <a:rPr lang="en-US" altLang="ja-JP" dirty="0" smtClean="0"/>
              <a:t>23:08:       38.0          124.0       </a:t>
            </a:r>
            <a:r>
              <a:rPr lang="ja-JP" altLang="en-US" dirty="0"/>
              <a:t>　</a:t>
            </a:r>
            <a:r>
              <a:rPr lang="ja-JP" altLang="en-US" dirty="0" smtClean="0"/>
              <a:t>          </a:t>
            </a:r>
            <a:r>
              <a:rPr lang="en-US" altLang="ja-JP" dirty="0" smtClean="0"/>
              <a:t>    </a:t>
            </a:r>
            <a:r>
              <a:rPr lang="en-US" altLang="ja-JP" dirty="0"/>
              <a:t>M6.8    </a:t>
            </a:r>
            <a:r>
              <a:rPr lang="en-US" altLang="ja-JP" dirty="0" smtClean="0"/>
              <a:t>old JMA </a:t>
            </a:r>
          </a:p>
          <a:p>
            <a:r>
              <a:rPr lang="en-US" altLang="ja-JP" dirty="0" smtClean="0"/>
              <a:t>1944</a:t>
            </a:r>
            <a:r>
              <a:rPr lang="ja-JP" altLang="en-US" dirty="0" smtClean="0"/>
              <a:t> </a:t>
            </a:r>
            <a:r>
              <a:rPr lang="en-US" altLang="ja-JP" dirty="0" smtClean="0"/>
              <a:t>12/</a:t>
            </a:r>
            <a:r>
              <a:rPr lang="en-US" altLang="zh-CN" dirty="0" smtClean="0"/>
              <a:t>19 23</a:t>
            </a:r>
            <a:r>
              <a:rPr lang="en-US" altLang="ja-JP" dirty="0" smtClean="0"/>
              <a:t>:</a:t>
            </a:r>
            <a:r>
              <a:rPr lang="en-US" altLang="zh-CN" dirty="0" smtClean="0"/>
              <a:t>08:53</a:t>
            </a:r>
            <a:r>
              <a:rPr lang="ja-JP" altLang="en-US" dirty="0" smtClean="0"/>
              <a:t>   </a:t>
            </a:r>
            <a:r>
              <a:rPr lang="en-US" altLang="zh-CN" dirty="0" smtClean="0"/>
              <a:t>38.8328</a:t>
            </a:r>
            <a:r>
              <a:rPr lang="ja-JP" altLang="en-US" dirty="0" smtClean="0"/>
              <a:t>   </a:t>
            </a:r>
            <a:r>
              <a:rPr lang="en-US" altLang="zh-CN" dirty="0" smtClean="0"/>
              <a:t>124.0753 </a:t>
            </a:r>
            <a:r>
              <a:rPr lang="ja-JP" altLang="en-US" dirty="0" smtClean="0"/>
              <a:t>　</a:t>
            </a:r>
            <a:r>
              <a:rPr lang="en-US" altLang="ja-JP" dirty="0" smtClean="0"/>
              <a:t>25km    M6.8    JMA  </a:t>
            </a:r>
          </a:p>
          <a:p>
            <a:r>
              <a:rPr lang="en-US" altLang="ja-JP" dirty="0"/>
              <a:t>1944 12/19 23:09:  </a:t>
            </a:r>
            <a:r>
              <a:rPr lang="ja-JP" altLang="en-US" dirty="0"/>
              <a:t>　   </a:t>
            </a:r>
            <a:r>
              <a:rPr lang="en-US" altLang="ja-JP" dirty="0"/>
              <a:t>38.0</a:t>
            </a:r>
            <a:r>
              <a:rPr lang="ja-JP" altLang="en-US" dirty="0"/>
              <a:t>　      </a:t>
            </a:r>
            <a:r>
              <a:rPr lang="en-US" altLang="ja-JP" dirty="0"/>
              <a:t>124.0 </a:t>
            </a:r>
            <a:r>
              <a:rPr lang="ja-JP" altLang="en-US" dirty="0"/>
              <a:t>　　</a:t>
            </a:r>
            <a:r>
              <a:rPr lang="en-US" altLang="ja-JP" dirty="0"/>
              <a:t> </a:t>
            </a:r>
            <a:r>
              <a:rPr lang="en-US" altLang="ja-JP" dirty="0" smtClean="0"/>
              <a:t> 0-30km </a:t>
            </a:r>
          </a:p>
          <a:p>
            <a:r>
              <a:rPr lang="en-US" altLang="ja-JP" dirty="0" smtClean="0"/>
              <a:t>         </a:t>
            </a:r>
            <a:r>
              <a:rPr lang="it-IT" altLang="ja-JP" dirty="0" smtClean="0"/>
              <a:t> </a:t>
            </a:r>
            <a:r>
              <a:rPr lang="it-IT" altLang="ja-JP" dirty="0"/>
              <a:t>12/19 </a:t>
            </a:r>
            <a:r>
              <a:rPr lang="it-IT" altLang="ja-JP" dirty="0" smtClean="0"/>
              <a:t>22:09         39.7         </a:t>
            </a:r>
            <a:r>
              <a:rPr lang="it-IT" altLang="ja-JP" dirty="0"/>
              <a:t>124.3                         </a:t>
            </a:r>
            <a:r>
              <a:rPr lang="it-IT" altLang="ja-JP" dirty="0" smtClean="0"/>
              <a:t>M6.8   Utsu</a:t>
            </a:r>
          </a:p>
          <a:p>
            <a:r>
              <a:rPr lang="en-US" altLang="ja-JP" dirty="0" smtClean="0"/>
              <a:t>          12/19 22:09:04   39.7         124.3                         M6.75  China, ?</a:t>
            </a:r>
          </a:p>
          <a:p>
            <a:r>
              <a:rPr lang="it-IT" altLang="zh-CN" dirty="0" smtClean="0"/>
              <a:t>          </a:t>
            </a:r>
            <a:r>
              <a:rPr lang="it-IT" altLang="zh-CN" dirty="0"/>
              <a:t>12/19 22:09:04   39.7         124.3                          </a:t>
            </a:r>
            <a:r>
              <a:rPr lang="it-IT" altLang="zh-CN" dirty="0" smtClean="0"/>
              <a:t>China,1971</a:t>
            </a:r>
          </a:p>
          <a:p>
            <a:r>
              <a:rPr lang="it-IT" altLang="zh-CN" dirty="0" smtClean="0"/>
              <a:t>          </a:t>
            </a:r>
            <a:r>
              <a:rPr lang="it-IT" altLang="zh-CN" dirty="0"/>
              <a:t>12/19 </a:t>
            </a:r>
            <a:r>
              <a:rPr lang="it-IT" altLang="zh-CN" dirty="0" smtClean="0"/>
              <a:t>                   39.8         124.1                          China,1977</a:t>
            </a:r>
          </a:p>
          <a:p>
            <a:r>
              <a:rPr lang="it-IT" altLang="zh-CN" dirty="0"/>
              <a:t> </a:t>
            </a:r>
            <a:r>
              <a:rPr lang="it-IT" altLang="zh-CN" dirty="0" smtClean="0"/>
              <a:t>         12/19                    39.3         123.4                          Liaoning,1985</a:t>
            </a:r>
          </a:p>
          <a:p>
            <a:r>
              <a:rPr lang="it-IT" altLang="zh-CN" dirty="0" smtClean="0"/>
              <a:t>          12/19                    40.0         124.0                              ISS</a:t>
            </a:r>
          </a:p>
          <a:p>
            <a:r>
              <a:rPr lang="en-US" altLang="zh-CN" dirty="0" smtClean="0"/>
              <a:t>1944/12/19 14:09:02   39.9980  124.2070   35.0km  M6.7   ISC-GEM ver.4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+8:BJI   +9:JST</a:t>
            </a:r>
          </a:p>
          <a:p>
            <a:endParaRPr lang="en-US" altLang="ja-JP" dirty="0"/>
          </a:p>
        </p:txBody>
      </p:sp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>
          <a:xfrm>
            <a:off x="467544" y="0"/>
            <a:ext cx="6480720" cy="69269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N</a:t>
            </a:r>
            <a:r>
              <a:rPr kumimoji="1" lang="en-US" altLang="ja-JP" dirty="0" err="1" smtClean="0"/>
              <a:t>orthern</a:t>
            </a:r>
            <a:r>
              <a:rPr kumimoji="1" lang="en-US" altLang="ja-JP" dirty="0" smtClean="0"/>
              <a:t> Yellow Sea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170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90" y="382836"/>
            <a:ext cx="7364853" cy="642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3998828" y="4725144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Old-JMA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4047364" y="3843711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JMA</a:t>
            </a: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802417" y="3297345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Liaoning1985</a:t>
            </a: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265556" y="2961019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solidFill>
                  <a:prstClr val="black"/>
                </a:solidFill>
              </a:rPr>
              <a:t>Utsu</a:t>
            </a: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136300" y="2558681"/>
            <a:ext cx="99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ISC-GEM</a:t>
            </a: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306697" y="2558681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ISS</a:t>
            </a: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770876" y="2885123"/>
            <a:ext cx="118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China1988</a:t>
            </a: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436096" y="3674544"/>
            <a:ext cx="1200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Pyongyang</a:t>
            </a: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537064" y="4005064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Dalian</a:t>
            </a: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732240" y="4909810"/>
            <a:ext cx="1116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>
                <a:solidFill>
                  <a:prstClr val="black"/>
                </a:solidFill>
              </a:rPr>
              <a:t>Kangnung</a:t>
            </a: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963037" y="3654361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/>
              <a:t>3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5133689" y="3317214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/>
              <a:t>3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7849212" y="4514843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/>
              <a:t>2</a:t>
            </a:r>
            <a:endParaRPr lang="en-US" altLang="ja-JP" sz="2800" dirty="0"/>
          </a:p>
        </p:txBody>
      </p:sp>
      <p:sp>
        <p:nvSpPr>
          <p:cNvPr id="12" name="タイトル 11"/>
          <p:cNvSpPr>
            <a:spLocks noGrp="1"/>
          </p:cNvSpPr>
          <p:nvPr>
            <p:ph type="title" idx="4294967295"/>
          </p:nvPr>
        </p:nvSpPr>
        <p:spPr>
          <a:xfrm>
            <a:off x="583316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kumimoji="1" lang="en-US" altLang="ja-JP" sz="4000" kern="1200" dirty="0" smtClean="0">
                <a:solidFill>
                  <a:srgbClr val="000000"/>
                </a:solidFill>
                <a:effectLst/>
                <a:latin typeface="Calibri"/>
                <a:ea typeface="ＭＳ Ｐゴシック"/>
                <a:cs typeface="+mj-cs"/>
              </a:rPr>
              <a:t>Hypocenters</a:t>
            </a:r>
            <a:r>
              <a:rPr kumimoji="1" lang="en-US" altLang="ja-JP" sz="4000" kern="1200" baseline="0" dirty="0" smtClean="0">
                <a:solidFill>
                  <a:srgbClr val="000000"/>
                </a:solidFill>
                <a:effectLst/>
                <a:latin typeface="Calibri"/>
                <a:ea typeface="ＭＳ Ｐゴシック"/>
                <a:cs typeface="+mj-cs"/>
              </a:rPr>
              <a:t> and stations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13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地震データベース\19441219yellow-s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20" y="3789040"/>
            <a:ext cx="8265359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地震データベース\19441219yellow-sea-chi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67" y="2276872"/>
            <a:ext cx="8271565" cy="119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683567" y="692696"/>
            <a:ext cx="79951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 smtClean="0"/>
              <a:t>Kenshijiho</a:t>
            </a:r>
            <a:r>
              <a:rPr lang="en-US" altLang="ja-JP" dirty="0" smtClean="0"/>
              <a:t> reported</a:t>
            </a:r>
            <a:endParaRPr lang="ja-JP" altLang="en-US" dirty="0"/>
          </a:p>
          <a:p>
            <a:r>
              <a:rPr lang="en-US" altLang="ja-JP" dirty="0" smtClean="0"/>
              <a:t>19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 23:09</a:t>
            </a:r>
            <a:r>
              <a:rPr lang="ja-JP" altLang="en-US" dirty="0"/>
              <a:t>　</a:t>
            </a:r>
            <a:r>
              <a:rPr lang="en-US" altLang="ja-JP" dirty="0" smtClean="0"/>
              <a:t>Yellow Sea</a:t>
            </a:r>
            <a:r>
              <a:rPr lang="ja-JP" altLang="en-US" dirty="0" smtClean="0"/>
              <a:t>    </a:t>
            </a:r>
            <a:r>
              <a:rPr lang="en-US" altLang="ja-JP" dirty="0" smtClean="0"/>
              <a:t>38.0N  124.0E  Depth</a:t>
            </a:r>
            <a:r>
              <a:rPr lang="ja-JP" altLang="en-US" dirty="0" smtClean="0"/>
              <a:t> </a:t>
            </a:r>
            <a:r>
              <a:rPr lang="en-US" altLang="ja-JP" dirty="0"/>
              <a:t>0</a:t>
            </a:r>
            <a:r>
              <a:rPr lang="ja-JP" altLang="en-US" dirty="0"/>
              <a:t>～</a:t>
            </a:r>
            <a:r>
              <a:rPr lang="en-US" altLang="ja-JP" dirty="0" smtClean="0"/>
              <a:t>30km</a:t>
            </a:r>
            <a:endParaRPr lang="en-US" altLang="ja-JP" dirty="0"/>
          </a:p>
          <a:p>
            <a:r>
              <a:rPr lang="en-US" altLang="ja-JP" dirty="0" smtClean="0"/>
              <a:t>Intensity</a:t>
            </a:r>
            <a:r>
              <a:rPr lang="ja-JP" altLang="en-US" dirty="0"/>
              <a:t>　</a:t>
            </a:r>
            <a:r>
              <a:rPr lang="en-US" altLang="ja-JP" dirty="0"/>
              <a:t>III</a:t>
            </a:r>
            <a:r>
              <a:rPr lang="ja-JP" altLang="en-US" dirty="0" smtClean="0"/>
              <a:t>；</a:t>
            </a:r>
            <a:r>
              <a:rPr lang="en-US" altLang="ja-JP" dirty="0" smtClean="0"/>
              <a:t>Dalian,  Pyongyang    </a:t>
            </a:r>
            <a:r>
              <a:rPr lang="ja-JP" altLang="en-US" dirty="0" smtClean="0"/>
              <a:t> </a:t>
            </a:r>
            <a:r>
              <a:rPr lang="en-US" altLang="ja-JP" dirty="0"/>
              <a:t>II</a:t>
            </a:r>
            <a:r>
              <a:rPr lang="ja-JP" altLang="en-US" dirty="0" smtClean="0"/>
              <a:t>；</a:t>
            </a:r>
            <a:r>
              <a:rPr lang="en-US" altLang="ja-JP" dirty="0" err="1" smtClean="0"/>
              <a:t>Kangnung</a:t>
            </a:r>
            <a:r>
              <a:rPr lang="en-US" altLang="ja-JP" dirty="0" smtClean="0"/>
              <a:t> in Korea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         </a:t>
            </a:r>
            <a:r>
              <a:rPr lang="ja-JP" altLang="en-US" dirty="0" smtClean="0"/>
              <a:t> </a:t>
            </a:r>
            <a:r>
              <a:rPr lang="en-US" altLang="ja-JP" dirty="0"/>
              <a:t>I</a:t>
            </a:r>
            <a:r>
              <a:rPr lang="ja-JP" altLang="en-US" dirty="0" smtClean="0"/>
              <a:t>；</a:t>
            </a:r>
            <a:r>
              <a:rPr lang="en-US" altLang="ja-JP" dirty="0" smtClean="0"/>
              <a:t>Kagoshima,  Okayama, </a:t>
            </a:r>
            <a:r>
              <a:rPr lang="en-US" altLang="ja-JP" dirty="0" err="1" smtClean="0"/>
              <a:t>Omaezaki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995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05021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32173" y="77492"/>
            <a:ext cx="8229600" cy="56207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I</a:t>
            </a:r>
            <a:r>
              <a:rPr kumimoji="1" lang="en-US" altLang="ja-JP" dirty="0" err="1" smtClean="0"/>
              <a:t>ntensity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distribution </a:t>
            </a:r>
            <a:r>
              <a:rPr lang="en-US" altLang="ja-JP" sz="3100" dirty="0" smtClean="0"/>
              <a:t>Chinese </a:t>
            </a:r>
            <a:r>
              <a:rPr lang="en-US" altLang="ja-JP" sz="3100" dirty="0"/>
              <a:t>intensity </a:t>
            </a:r>
            <a:r>
              <a:rPr lang="en-US" altLang="ja-JP" sz="3100" dirty="0" smtClean="0"/>
              <a:t>scale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347864" y="1916832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/>
              <a:t>5</a:t>
            </a:r>
            <a:endParaRPr lang="en-US" altLang="ja-JP" sz="2800" dirty="0"/>
          </a:p>
        </p:txBody>
      </p:sp>
      <p:sp>
        <p:nvSpPr>
          <p:cNvPr id="5" name="正方形/長方形 4"/>
          <p:cNvSpPr/>
          <p:nvPr/>
        </p:nvSpPr>
        <p:spPr>
          <a:xfrm>
            <a:off x="4427984" y="3555013"/>
            <a:ext cx="7232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/>
              <a:t>  6</a:t>
            </a:r>
          </a:p>
          <a:p>
            <a:r>
              <a:rPr lang="en-US" altLang="ja-JP" sz="2800" dirty="0" smtClean="0"/>
              <a:t>=Ij4</a:t>
            </a:r>
            <a:endParaRPr lang="en-US" altLang="ja-JP" sz="2800" dirty="0"/>
          </a:p>
        </p:txBody>
      </p:sp>
      <p:sp>
        <p:nvSpPr>
          <p:cNvPr id="6" name="正方形/長方形 5"/>
          <p:cNvSpPr/>
          <p:nvPr/>
        </p:nvSpPr>
        <p:spPr>
          <a:xfrm>
            <a:off x="2843808" y="450912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/>
              <a:t>6</a:t>
            </a:r>
            <a:endParaRPr lang="en-US" altLang="ja-JP" sz="2800" dirty="0"/>
          </a:p>
        </p:txBody>
      </p:sp>
      <p:sp>
        <p:nvSpPr>
          <p:cNvPr id="3" name="正方形/長方形 2"/>
          <p:cNvSpPr/>
          <p:nvPr/>
        </p:nvSpPr>
        <p:spPr>
          <a:xfrm>
            <a:off x="7164288" y="1855276"/>
            <a:ext cx="1265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solidFill>
                  <a:srgbClr val="00B0F0"/>
                </a:solidFill>
              </a:rPr>
              <a:t>Korea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843808" y="5301208"/>
            <a:ext cx="2155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 smtClean="0">
                <a:solidFill>
                  <a:srgbClr val="00B0F0"/>
                </a:solidFill>
              </a:rPr>
              <a:t>Yellow Sea</a:t>
            </a:r>
            <a:endParaRPr lang="en-US" altLang="ja-JP" sz="3600" dirty="0">
              <a:solidFill>
                <a:srgbClr val="00B0F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043608" y="1793721"/>
            <a:ext cx="1242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 smtClean="0">
                <a:solidFill>
                  <a:srgbClr val="00B0F0"/>
                </a:solidFill>
              </a:rPr>
              <a:t>China</a:t>
            </a:r>
            <a:endParaRPr lang="en-US" altLang="ja-JP" sz="3600" dirty="0">
              <a:solidFill>
                <a:srgbClr val="00B0F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281093" y="980728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/>
              <a:t>4</a:t>
            </a:r>
            <a:endParaRPr lang="en-US" altLang="ja-JP" sz="2800" dirty="0"/>
          </a:p>
        </p:txBody>
      </p:sp>
      <p:sp>
        <p:nvSpPr>
          <p:cNvPr id="7" name="正方形/長方形 6"/>
          <p:cNvSpPr/>
          <p:nvPr/>
        </p:nvSpPr>
        <p:spPr>
          <a:xfrm>
            <a:off x="7796833" y="500707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2800" dirty="0" smtClean="0">
                <a:solidFill>
                  <a:prstClr val="black"/>
                </a:solidFill>
              </a:rPr>
              <a:t>Ij3</a:t>
            </a:r>
            <a:endParaRPr lang="en-US" altLang="ja-JP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0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Seis-PC\tmp\19441219all-0-spk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8702"/>
            <a:ext cx="7930913" cy="626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Assumptive Depth 0km</a:t>
            </a:r>
          </a:p>
        </p:txBody>
      </p:sp>
    </p:spTree>
    <p:extLst>
      <p:ext uri="{BB962C8B-B14F-4D97-AF65-F5344CB8AC3E}">
        <p14:creationId xmlns:p14="http://schemas.microsoft.com/office/powerpoint/2010/main" val="405952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Seis-PC\tmp\19441219all20km-s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621" y="642405"/>
            <a:ext cx="7818379" cy="61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323528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Assumptive </a:t>
            </a:r>
            <a:r>
              <a:rPr kumimoji="1" lang="ja-JP" altLang="en-US" dirty="0" smtClean="0"/>
              <a:t>D</a:t>
            </a:r>
            <a:r>
              <a:rPr kumimoji="1" lang="en-US" altLang="ja-JP" dirty="0" err="1" smtClean="0"/>
              <a:t>epth</a:t>
            </a:r>
            <a:r>
              <a:rPr kumimoji="1" lang="en-US" altLang="ja-JP" dirty="0" smtClean="0"/>
              <a:t> 20km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4021688" y="4005064"/>
            <a:ext cx="397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83374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395536" y="260648"/>
            <a:ext cx="5400600" cy="792088"/>
          </a:xfrm>
        </p:spPr>
        <p:txBody>
          <a:bodyPr/>
          <a:lstStyle/>
          <a:p>
            <a:r>
              <a:rPr kumimoji="1" lang="ja-JP" altLang="en-US" dirty="0" smtClean="0"/>
              <a:t>S</a:t>
            </a:r>
            <a:r>
              <a:rPr kumimoji="1" lang="en-US" altLang="ja-JP" dirty="0" err="1" smtClean="0"/>
              <a:t>ummary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899592" y="1124744"/>
            <a:ext cx="777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1. The old hypocenter location of the 1936 </a:t>
            </a:r>
            <a:r>
              <a:rPr lang="en-US" altLang="ja-JP" sz="2400" dirty="0" err="1"/>
              <a:t>Chirisan</a:t>
            </a:r>
            <a:r>
              <a:rPr lang="en-US" altLang="ja-JP" sz="2400" dirty="0"/>
              <a:t>, Korea event is </a:t>
            </a:r>
            <a:r>
              <a:rPr lang="en-US" altLang="ja-JP" sz="2400" dirty="0" smtClean="0"/>
              <a:t>much better </a:t>
            </a:r>
            <a:r>
              <a:rPr lang="en-US" altLang="ja-JP" sz="2400" dirty="0"/>
              <a:t>than </a:t>
            </a:r>
            <a:r>
              <a:rPr lang="en-US" altLang="ja-JP" sz="2400" dirty="0" smtClean="0"/>
              <a:t>new one by JMA</a:t>
            </a:r>
            <a:r>
              <a:rPr lang="en-US" altLang="ja-JP" sz="2400" dirty="0"/>
              <a:t>,</a:t>
            </a:r>
          </a:p>
          <a:p>
            <a:endParaRPr lang="en-US" altLang="ja-JP" sz="2400" dirty="0"/>
          </a:p>
          <a:p>
            <a:r>
              <a:rPr lang="en-US" altLang="ja-JP" sz="2400" dirty="0"/>
              <a:t>2. The location of the 1923 SW Ibaraki, Japan event by JMA was </a:t>
            </a:r>
            <a:r>
              <a:rPr lang="en-US" altLang="ja-JP" sz="2400" dirty="0" err="1"/>
              <a:t>mislocated</a:t>
            </a:r>
            <a:r>
              <a:rPr lang="en-US" altLang="ja-JP" sz="2400" dirty="0"/>
              <a:t>.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3</a:t>
            </a:r>
            <a:r>
              <a:rPr lang="en-US" altLang="ja-JP" sz="2400" dirty="0"/>
              <a:t>. The location of 1944 China-Korea border event may be in the northern Yellow Sea</a:t>
            </a:r>
            <a:r>
              <a:rPr lang="en-US" altLang="ja-JP" sz="2400" dirty="0" smtClean="0"/>
              <a:t>.</a:t>
            </a:r>
          </a:p>
          <a:p>
            <a:endParaRPr lang="en-US" altLang="ja-JP" sz="2400" dirty="0"/>
          </a:p>
          <a:p>
            <a:r>
              <a:rPr lang="en-US" altLang="ja-JP" sz="2400" dirty="0"/>
              <a:t>These were estimated from the </a:t>
            </a:r>
            <a:r>
              <a:rPr lang="en-US" altLang="ja-JP" sz="2400" dirty="0" smtClean="0"/>
              <a:t>figures </a:t>
            </a:r>
            <a:r>
              <a:rPr lang="en-US" altLang="ja-JP" sz="2400" dirty="0"/>
              <a:t>of S-P time circles.</a:t>
            </a:r>
          </a:p>
          <a:p>
            <a:r>
              <a:rPr lang="en-US" altLang="ja-JP" sz="2400" dirty="0"/>
              <a:t>We had better determine old earthquakes not only P times and S times, but also S-P times, directions of P wave first motion, and intensity distribution.</a:t>
            </a:r>
          </a:p>
        </p:txBody>
      </p:sp>
    </p:spTree>
    <p:extLst>
      <p:ext uri="{BB962C8B-B14F-4D97-AF65-F5344CB8AC3E}">
        <p14:creationId xmlns:p14="http://schemas.microsoft.com/office/powerpoint/2010/main" val="379403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84150"/>
            <a:ext cx="8913813" cy="648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1116013" y="3333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dirty="0" smtClean="0">
                <a:solidFill>
                  <a:schemeClr val="accent3"/>
                </a:solidFill>
              </a:rPr>
              <a:t>T</a:t>
            </a:r>
            <a:r>
              <a:rPr lang="en-US" altLang="ja-JP" dirty="0" smtClean="0">
                <a:solidFill>
                  <a:schemeClr val="accent3"/>
                </a:solidFill>
              </a:rPr>
              <a:t>hank you for your attention!</a:t>
            </a:r>
            <a:endParaRPr lang="ja-JP" alt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C:\Users\owner\Pictures\hayata1940-intensitymap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74554"/>
            <a:ext cx="4968552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>
          <a:xfrm>
            <a:off x="16451" y="8144"/>
            <a:ext cx="8784976" cy="864096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Intensity distribution </a:t>
            </a:r>
            <a:r>
              <a:rPr lang="en-US" altLang="ja-JP" sz="3200" dirty="0" smtClean="0"/>
              <a:t>and directions of first motions</a:t>
            </a:r>
            <a:endParaRPr kumimoji="1" lang="ja-JP" altLang="en-US" sz="3200" dirty="0"/>
          </a:p>
        </p:txBody>
      </p:sp>
      <p:sp>
        <p:nvSpPr>
          <p:cNvPr id="4" name="正方形/長方形 3"/>
          <p:cNvSpPr/>
          <p:nvPr/>
        </p:nvSpPr>
        <p:spPr>
          <a:xfrm>
            <a:off x="251520" y="1630278"/>
            <a:ext cx="284565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 smtClean="0">
                <a:solidFill>
                  <a:prstClr val="black"/>
                </a:solidFill>
                <a:cs typeface="+mj-cs"/>
              </a:rPr>
              <a:t>1936 </a:t>
            </a:r>
            <a:r>
              <a:rPr lang="en-US" altLang="ja-JP" sz="3600" dirty="0" err="1" smtClean="0">
                <a:solidFill>
                  <a:prstClr val="black"/>
                </a:solidFill>
                <a:cs typeface="+mj-cs"/>
              </a:rPr>
              <a:t>Chirisan</a:t>
            </a:r>
            <a:r>
              <a:rPr lang="en-US" altLang="ja-JP" sz="3600" dirty="0" smtClean="0">
                <a:solidFill>
                  <a:prstClr val="black"/>
                </a:solidFill>
                <a:cs typeface="+mj-cs"/>
              </a:rPr>
              <a:t>,</a:t>
            </a:r>
          </a:p>
          <a:p>
            <a:r>
              <a:rPr lang="en-US" altLang="ja-JP" sz="3600" dirty="0" smtClean="0">
                <a:solidFill>
                  <a:prstClr val="black"/>
                </a:solidFill>
                <a:cs typeface="+mj-cs"/>
              </a:rPr>
              <a:t>Korea</a:t>
            </a:r>
          </a:p>
          <a:p>
            <a:r>
              <a:rPr lang="en-US" altLang="ja-JP" sz="3600" dirty="0" smtClean="0">
                <a:solidFill>
                  <a:prstClr val="black"/>
                </a:solidFill>
                <a:cs typeface="+mj-cs"/>
              </a:rPr>
              <a:t>Earthquake</a:t>
            </a:r>
          </a:p>
          <a:p>
            <a:r>
              <a:rPr lang="en-US" altLang="ja-JP" sz="3600" dirty="0" smtClean="0"/>
              <a:t>Mj5.3,Mw5.1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01292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0760"/>
            <a:ext cx="8264584" cy="596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462073" y="-69853"/>
            <a:ext cx="8229600" cy="562074"/>
          </a:xfrm>
        </p:spPr>
        <p:txBody>
          <a:bodyPr>
            <a:normAutofit fontScale="90000"/>
          </a:bodyPr>
          <a:lstStyle/>
          <a:p>
            <a:r>
              <a:rPr kumimoji="1" lang="ja-JP" altLang="en-US" sz="3200" dirty="0" smtClean="0"/>
              <a:t>D</a:t>
            </a:r>
            <a:r>
              <a:rPr kumimoji="1" lang="en-US" altLang="ja-JP" sz="3200" dirty="0" err="1" smtClean="0"/>
              <a:t>amages</a:t>
            </a:r>
            <a:r>
              <a:rPr kumimoji="1" lang="en-US" altLang="ja-JP" sz="3200" dirty="0" smtClean="0"/>
              <a:t> </a:t>
            </a:r>
            <a:r>
              <a:rPr kumimoji="1" lang="en-US" altLang="ja-JP" sz="3200" dirty="0" smtClean="0"/>
              <a:t>were reported at the epicenter area</a:t>
            </a:r>
            <a:endParaRPr kumimoji="1" lang="ja-JP" altLang="en-US" sz="3200" dirty="0"/>
          </a:p>
        </p:txBody>
      </p:sp>
      <p:sp>
        <p:nvSpPr>
          <p:cNvPr id="3" name="正方形/長方形 2"/>
          <p:cNvSpPr/>
          <p:nvPr/>
        </p:nvSpPr>
        <p:spPr>
          <a:xfrm>
            <a:off x="755576" y="6442501"/>
            <a:ext cx="2913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The </a:t>
            </a:r>
            <a:r>
              <a:rPr lang="en-US" altLang="ja-JP" sz="2400" dirty="0" smtClean="0"/>
              <a:t>ceiling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was fallen.</a:t>
            </a:r>
            <a:endParaRPr lang="ja-JP" altLang="en-US" sz="2400" dirty="0"/>
          </a:p>
        </p:txBody>
      </p:sp>
      <p:sp>
        <p:nvSpPr>
          <p:cNvPr id="5" name="正方形/長方形 4"/>
          <p:cNvSpPr/>
          <p:nvPr/>
        </p:nvSpPr>
        <p:spPr>
          <a:xfrm>
            <a:off x="4604409" y="6386564"/>
            <a:ext cx="4356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The </a:t>
            </a:r>
            <a:r>
              <a:rPr lang="en-US" altLang="ja-JP" sz="2400" dirty="0" smtClean="0"/>
              <a:t>head of the tower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was fallen.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2247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72" y="434456"/>
            <a:ext cx="7765305" cy="642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4486325" y="3412765"/>
            <a:ext cx="814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D60093"/>
                </a:solidFill>
              </a:rPr>
              <a:t>JMA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>
          <a:xfrm>
            <a:off x="407751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Hypocenter</a:t>
            </a:r>
            <a:r>
              <a:rPr kumimoji="1" lang="en-US" altLang="ja-JP" baseline="0" dirty="0" smtClean="0"/>
              <a:t> and stations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77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en-US" altLang="ja-JP" dirty="0" smtClean="0"/>
              <a:t>Main factor of uncertainty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971600" y="1484784"/>
            <a:ext cx="7066999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Each stations had  each different clocks,</a:t>
            </a:r>
          </a:p>
          <a:p>
            <a:r>
              <a:rPr lang="en-US" altLang="ja-JP" sz="2400" dirty="0" smtClean="0"/>
              <a:t> not controlled by one clock like telemeter system.</a:t>
            </a:r>
          </a:p>
          <a:p>
            <a:r>
              <a:rPr lang="en-US" altLang="ja-JP" sz="2400" dirty="0" smtClean="0"/>
              <a:t>Clocks were corrected manually once a day.</a:t>
            </a:r>
          </a:p>
          <a:p>
            <a:r>
              <a:rPr lang="en-US" altLang="ja-JP" sz="2400" dirty="0" smtClean="0"/>
              <a:t>Arrival </a:t>
            </a:r>
            <a:r>
              <a:rPr lang="en-US" altLang="ja-JP" sz="2400" dirty="0"/>
              <a:t>times can't always be </a:t>
            </a:r>
            <a:r>
              <a:rPr lang="en-US" altLang="ja-JP" sz="2400" dirty="0" smtClean="0"/>
              <a:t>trusted.</a:t>
            </a:r>
          </a:p>
          <a:p>
            <a:r>
              <a:rPr lang="en-US" altLang="ja-JP" sz="2400" dirty="0" smtClean="0"/>
              <a:t>We must choose reliable phase data.</a:t>
            </a:r>
          </a:p>
          <a:p>
            <a:endParaRPr lang="en-US" altLang="ja-JP" sz="2400" dirty="0"/>
          </a:p>
          <a:p>
            <a:r>
              <a:rPr lang="en-US" altLang="ja-JP" sz="2400" dirty="0" smtClean="0"/>
              <a:t>As  the </a:t>
            </a:r>
            <a:r>
              <a:rPr lang="en-US" altLang="ja-JP" sz="2400" dirty="0"/>
              <a:t>time </a:t>
            </a:r>
            <a:r>
              <a:rPr lang="en-US" altLang="ja-JP" sz="2400" dirty="0" smtClean="0"/>
              <a:t>difference of one station is more reliable,</a:t>
            </a:r>
          </a:p>
          <a:p>
            <a:r>
              <a:rPr lang="en-US" altLang="ja-JP" sz="2400" dirty="0" smtClean="0"/>
              <a:t> so S-P times were used to estimate hypocenters.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Other </a:t>
            </a:r>
            <a:r>
              <a:rPr lang="en-US" altLang="ja-JP" sz="2400" dirty="0" smtClean="0"/>
              <a:t>factor :</a:t>
            </a:r>
            <a:endParaRPr lang="en-US" altLang="ja-JP" sz="2400" dirty="0" smtClean="0"/>
          </a:p>
          <a:p>
            <a:r>
              <a:rPr lang="en-US" altLang="ja-JP" sz="2400" dirty="0" smtClean="0"/>
              <a:t>Magnifications of seismograms were low, arrival times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were sometimes miss-read.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11619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Seis-PC\tmp\korea1936jma-e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5890"/>
            <a:ext cx="7758751" cy="612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251520" y="0"/>
            <a:ext cx="2962672" cy="922114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All S-P times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4355976" y="36849"/>
            <a:ext cx="3569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/>
              <a:t>Assumptive Depth </a:t>
            </a:r>
            <a:r>
              <a:rPr lang="en-US" altLang="ja-JP" sz="2800" dirty="0" smtClean="0"/>
              <a:t>6km</a:t>
            </a:r>
            <a:endParaRPr lang="en-US" altLang="ja-JP" sz="2800" dirty="0"/>
          </a:p>
        </p:txBody>
      </p:sp>
      <p:sp>
        <p:nvSpPr>
          <p:cNvPr id="4" name="正方形/長方形 3"/>
          <p:cNvSpPr/>
          <p:nvPr/>
        </p:nvSpPr>
        <p:spPr>
          <a:xfrm>
            <a:off x="1763688" y="6396335"/>
            <a:ext cx="4859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Travel time </a:t>
            </a:r>
            <a:r>
              <a:rPr lang="en-US" altLang="ja-JP" sz="2400" dirty="0" smtClean="0"/>
              <a:t>table </a:t>
            </a:r>
            <a:r>
              <a:rPr lang="en-US" altLang="ja-JP" sz="2400" dirty="0"/>
              <a:t>JMA2001 was used.</a:t>
            </a:r>
          </a:p>
        </p:txBody>
      </p:sp>
    </p:spTree>
    <p:extLst>
      <p:ext uri="{BB962C8B-B14F-4D97-AF65-F5344CB8AC3E}">
        <p14:creationId xmlns:p14="http://schemas.microsoft.com/office/powerpoint/2010/main" val="260066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Seis-PC\tmp\korea1936sta6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38" y="142963"/>
            <a:ext cx="8430050" cy="665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5796136" y="46588"/>
            <a:ext cx="2962672" cy="430084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6 stations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0" y="3789039"/>
            <a:ext cx="4044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Here is a realistic epicenter! </a:t>
            </a:r>
            <a:r>
              <a:rPr lang="en-US" altLang="ja-JP" sz="2400" dirty="0" smtClean="0">
                <a:solidFill>
                  <a:srgbClr val="FF0000"/>
                </a:solidFill>
              </a:rPr>
              <a:t>-&gt;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6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Seis-PC\tmp\192309011236circle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8052"/>
            <a:ext cx="8123226" cy="641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2627784" y="3465157"/>
            <a:ext cx="1148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 smtClean="0"/>
              <a:t>Tokyo</a:t>
            </a:r>
            <a:endParaRPr lang="ja-JP" altLang="en-US" sz="3200" dirty="0"/>
          </a:p>
        </p:txBody>
      </p:sp>
      <p:sp>
        <p:nvSpPr>
          <p:cNvPr id="5" name="正方形/長方形 4"/>
          <p:cNvSpPr/>
          <p:nvPr/>
        </p:nvSpPr>
        <p:spPr>
          <a:xfrm>
            <a:off x="2965699" y="429766"/>
            <a:ext cx="8803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 smtClean="0"/>
              <a:t>Gifu</a:t>
            </a:r>
            <a:endParaRPr lang="ja-JP" altLang="en-US" sz="3200" dirty="0"/>
          </a:p>
        </p:txBody>
      </p:sp>
      <p:sp>
        <p:nvSpPr>
          <p:cNvPr id="6" name="正方形/長方形 5"/>
          <p:cNvSpPr/>
          <p:nvPr/>
        </p:nvSpPr>
        <p:spPr>
          <a:xfrm>
            <a:off x="965530" y="1258651"/>
            <a:ext cx="18864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 err="1" smtClean="0"/>
              <a:t>Kumagaya</a:t>
            </a:r>
            <a:endParaRPr lang="ja-JP" altLang="en-US" sz="3200" dirty="0"/>
          </a:p>
        </p:txBody>
      </p:sp>
      <p:sp>
        <p:nvSpPr>
          <p:cNvPr id="7" name="正方形/長方形 6"/>
          <p:cNvSpPr/>
          <p:nvPr/>
        </p:nvSpPr>
        <p:spPr>
          <a:xfrm>
            <a:off x="6447193" y="3305843"/>
            <a:ext cx="2381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Black circle   0km</a:t>
            </a:r>
            <a:endParaRPr lang="ja-JP" altLang="en-US" sz="2400" dirty="0"/>
          </a:p>
        </p:txBody>
      </p:sp>
      <p:sp>
        <p:nvSpPr>
          <p:cNvPr id="8" name="正方形/長方形 7"/>
          <p:cNvSpPr/>
          <p:nvPr/>
        </p:nvSpPr>
        <p:spPr>
          <a:xfrm>
            <a:off x="6412863" y="3842575"/>
            <a:ext cx="2556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Brown circle 40km</a:t>
            </a:r>
            <a:endParaRPr lang="ja-JP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829852" y="2854142"/>
            <a:ext cx="925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depth</a:t>
            </a:r>
            <a:endParaRPr lang="ja-JP" altLang="en-US" sz="2400" dirty="0"/>
          </a:p>
        </p:txBody>
      </p:sp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>
          <a:xfrm>
            <a:off x="5350976" y="88071"/>
            <a:ext cx="3610744" cy="63408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I</a:t>
            </a:r>
            <a:r>
              <a:rPr kumimoji="1" lang="en-US" altLang="ja-JP" dirty="0" err="1" smtClean="0"/>
              <a:t>baraki</a:t>
            </a:r>
            <a:r>
              <a:rPr kumimoji="1" lang="en-US" altLang="ja-JP" dirty="0" smtClean="0"/>
              <a:t>, Japan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6005539" y="1831407"/>
            <a:ext cx="814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/>
              <a:t>JMA</a:t>
            </a:r>
          </a:p>
        </p:txBody>
      </p:sp>
    </p:spTree>
    <p:extLst>
      <p:ext uri="{BB962C8B-B14F-4D97-AF65-F5344CB8AC3E}">
        <p14:creationId xmlns:p14="http://schemas.microsoft.com/office/powerpoint/2010/main" val="152182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Seis-PC\tmp\ibaraki2000-2017e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61" y="12080"/>
            <a:ext cx="86852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131840" y="2636912"/>
            <a:ext cx="397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17032"/>
            <a:ext cx="3240360" cy="278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3059013" y="3717032"/>
            <a:ext cx="397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3923928" y="4941168"/>
            <a:ext cx="397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>
                <a:solidFill>
                  <a:srgbClr val="00B0F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689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19781</TotalTime>
  <Words>413</Words>
  <Application>Microsoft Office PowerPoint</Application>
  <PresentationFormat>画面に合わせる (4:3)</PresentationFormat>
  <Paragraphs>119</Paragraphs>
  <Slides>18</Slides>
  <Notes>10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18</vt:i4>
      </vt:variant>
    </vt:vector>
  </HeadingPairs>
  <TitlesOfParts>
    <vt:vector size="20" baseType="lpstr">
      <vt:lpstr>Office ​​テーマ</vt:lpstr>
      <vt:lpstr>12_標準デザイン</vt:lpstr>
      <vt:lpstr>Difficulty of the determination  of  hypocenters  in early 20 century　</vt:lpstr>
      <vt:lpstr>Intensity distribution and directions of first motions</vt:lpstr>
      <vt:lpstr>Damages were reported at the epicenter area</vt:lpstr>
      <vt:lpstr>Hypocenter and stations</vt:lpstr>
      <vt:lpstr>Main factor of uncertainty</vt:lpstr>
      <vt:lpstr>All S-P times</vt:lpstr>
      <vt:lpstr>6 stations</vt:lpstr>
      <vt:lpstr>Ibaraki, Japan</vt:lpstr>
      <vt:lpstr>PowerPoint プレゼンテーション</vt:lpstr>
      <vt:lpstr>PowerPoint プレゼンテーション</vt:lpstr>
      <vt:lpstr>Northern Yellow Sea</vt:lpstr>
      <vt:lpstr>Hypocenters and stations</vt:lpstr>
      <vt:lpstr>PowerPoint プレゼンテーション</vt:lpstr>
      <vt:lpstr>Intensity distribution Chinese intensity scale</vt:lpstr>
      <vt:lpstr>Assumptive Depth 0km</vt:lpstr>
      <vt:lpstr>Assumptive Depth 20km</vt:lpstr>
      <vt:lpstr>Summary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owner</dc:creator>
  <cp:lastModifiedBy>owner</cp:lastModifiedBy>
  <cp:revision>55</cp:revision>
  <dcterms:created xsi:type="dcterms:W3CDTF">2016-10-12T00:18:43Z</dcterms:created>
  <dcterms:modified xsi:type="dcterms:W3CDTF">2017-04-06T02:08:24Z</dcterms:modified>
</cp:coreProperties>
</file>