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79" r:id="rId4"/>
    <p:sldId id="280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91" r:id="rId13"/>
    <p:sldId id="292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132" autoAdjust="0"/>
    <p:restoredTop sz="96333" autoAdjust="0"/>
  </p:normalViewPr>
  <p:slideViewPr>
    <p:cSldViewPr snapToGrid="0">
      <p:cViewPr varScale="1">
        <p:scale>
          <a:sx n="71" d="100"/>
          <a:sy n="71" d="100"/>
        </p:scale>
        <p:origin x="-1002" y="-90"/>
      </p:cViewPr>
      <p:guideLst>
        <p:guide orient="horz" pos="2160"/>
        <p:guide orient="horz" pos="4110"/>
        <p:guide orient="horz" pos="981"/>
        <p:guide orient="horz" pos="3702"/>
        <p:guide pos="2880"/>
        <p:guide pos="5148"/>
        <p:guide pos="249"/>
        <p:guide pos="5511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170C7-E36C-450E-AC54-9A6C13CC63CC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99C44-B00B-4D7B-8834-7E8ECFC5E6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1844824"/>
            <a:ext cx="3769964" cy="1728192"/>
          </a:xfrm>
        </p:spPr>
        <p:txBody>
          <a:bodyPr/>
          <a:lstStyle>
            <a:lvl1pPr algn="l">
              <a:spcBef>
                <a:spcPts val="0"/>
              </a:spcBef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088" y="4509120"/>
            <a:ext cx="3769964" cy="57606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27088" y="5144666"/>
            <a:ext cx="3769964" cy="288007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71550" y="2060848"/>
            <a:ext cx="7200900" cy="323974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5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550" y="6237288"/>
            <a:ext cx="1206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16718" cy="14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4032250" cy="1727200"/>
          </a:xfrm>
        </p:spPr>
        <p:txBody>
          <a:bodyPr/>
          <a:lstStyle>
            <a:lvl1pPr>
              <a:defRPr sz="3400" cap="none" smtClean="0"/>
            </a:lvl1pPr>
          </a:lstStyle>
          <a:p>
            <a:r>
              <a:rPr lang="en-US" noProof="0" smtClean="0"/>
              <a:t>Cliquez pour modifier le style du titre</a:t>
            </a:r>
          </a:p>
        </p:txBody>
      </p:sp>
      <p:sp>
        <p:nvSpPr>
          <p:cNvPr id="3584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539750" y="4508500"/>
            <a:ext cx="4032250" cy="576263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0" smtClean="0"/>
            </a:lvl1pPr>
          </a:lstStyle>
          <a:p>
            <a:r>
              <a:rPr lang="en-US" noProof="0" smtClean="0"/>
              <a:t>Cliquez pour modifier le style des sous-titres du masque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2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2276872"/>
            <a:ext cx="3528888" cy="1728192"/>
          </a:xfrm>
        </p:spPr>
        <p:txBody>
          <a:bodyPr/>
          <a:lstStyle>
            <a:lvl1pPr algn="l">
              <a:spcBef>
                <a:spcPts val="0"/>
              </a:spcBef>
              <a:defRPr sz="31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9326" y="4509120"/>
            <a:ext cx="3777726" cy="57606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19326" y="5144666"/>
            <a:ext cx="3777726" cy="288007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1" y="65377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151529"/>
            <a:ext cx="8353425" cy="3941296"/>
          </a:xfrm>
        </p:spPr>
        <p:txBody>
          <a:bodyPr/>
          <a:lstStyle>
            <a:lvl1pPr marL="358775" indent="-358775">
              <a:spcBef>
                <a:spcPts val="1200"/>
              </a:spcBef>
              <a:buSzPct val="125000"/>
              <a:buFont typeface="+mj-lt"/>
              <a:buAutoNum type="arabicPeriod"/>
              <a:defRPr sz="2000" cap="all" baseline="0"/>
            </a:lvl1pPr>
            <a:lvl2pPr marL="360000" indent="0">
              <a:spcBef>
                <a:spcPts val="1200"/>
              </a:spcBef>
              <a:buClr>
                <a:schemeClr val="bg1"/>
              </a:buClr>
              <a:buSzPct val="25000"/>
              <a:buFontTx/>
              <a:buNone/>
              <a:defRPr sz="20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50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defRPr>
            </a:lvl1pPr>
            <a:lvl2pPr>
              <a:spcBef>
                <a:spcPts val="1200"/>
              </a:spcBef>
              <a:defRPr sz="2400" i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spcBef>
                <a:spcPts val="1200"/>
              </a:spcBef>
              <a:defRPr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defRPr>
            </a:lvl3pPr>
            <a:lvl4pPr>
              <a:spcBef>
                <a:spcPts val="1200"/>
              </a:spcBef>
              <a:defRPr i="0">
                <a:latin typeface="Comic Sans MS" pitchFamily="66" charset="0"/>
              </a:defRPr>
            </a:lvl4pPr>
            <a:lvl5pPr>
              <a:spcBef>
                <a:spcPts val="1200"/>
              </a:spcBef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210328" y="6454775"/>
            <a:ext cx="66600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3816673" cy="4857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0" y="1268413"/>
            <a:ext cx="3816673" cy="45368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932040" y="5876925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88" y="1268413"/>
            <a:ext cx="2663825" cy="4824883"/>
          </a:xfrm>
          <a:solidFill>
            <a:schemeClr val="accent5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96788" y="6453188"/>
            <a:ext cx="6032687" cy="404812"/>
          </a:xfrm>
          <a:prstGeom prst="rect">
            <a:avLst/>
          </a:prstGeom>
        </p:spPr>
        <p:txBody>
          <a:bodyPr vert="horz" wrap="square" lIns="36000" tIns="0" rIns="3600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Intensities</a:t>
            </a:r>
          </a:p>
        </p:txBody>
      </p:sp>
      <p:pic>
        <p:nvPicPr>
          <p:cNvPr id="1029" name="Picture 8" descr="logo_EDF_sommai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7988" y="6381750"/>
            <a:ext cx="1027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345363" y="6556375"/>
            <a:ext cx="611187" cy="18573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8E4F55-5237-413F-ADC6-CE0EB97884CB}" type="slidenum">
              <a:rPr lang="en-US" sz="1200">
                <a:latin typeface="+mj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en-US" sz="1200" dirty="0">
                <a:latin typeface="+mj-lt"/>
                <a:cs typeface="Arial" pitchFamily="34" charset="0"/>
              </a:rPr>
              <a:t> / 12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210328" y="6454775"/>
            <a:ext cx="66600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2" descr=" 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45213"/>
            <a:ext cx="10668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accent1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omic Sans MS" pitchFamily="66" charset="0"/>
        </a:defRPr>
      </a:lvl9pPr>
    </p:titleStyle>
    <p:bodyStyle>
      <a:lvl1pPr marL="179388" indent="-179388" algn="l" rtl="0" eaLnBrk="0" fontAlgn="base" hangingPunct="0">
        <a:spcBef>
          <a:spcPts val="1200"/>
        </a:spcBef>
        <a:spcAft>
          <a:spcPts val="600"/>
        </a:spcAft>
        <a:buClr>
          <a:srgbClr val="005BBB"/>
        </a:buClr>
        <a:buFont typeface="Wingdings" pitchFamily="2" charset="2"/>
        <a:buChar char="v"/>
        <a:defRPr lang="en-US" sz="2500" b="1" kern="1200" dirty="0">
          <a:solidFill>
            <a:srgbClr val="5F5F5F"/>
          </a:solidFill>
          <a:latin typeface="Comic Sans MS" pitchFamily="66" charset="0"/>
          <a:ea typeface="+mn-ea"/>
          <a:cs typeface="+mn-cs"/>
        </a:defRPr>
      </a:lvl1pPr>
      <a:lvl2pPr marL="358775" indent="-179388" algn="l" rtl="0" eaLnBrk="0" fontAlgn="base" hangingPunct="0">
        <a:spcBef>
          <a:spcPts val="1200"/>
        </a:spcBef>
        <a:spcAft>
          <a:spcPts val="600"/>
        </a:spcAft>
        <a:buClr>
          <a:srgbClr val="005BBB"/>
        </a:buClr>
        <a:buSzPct val="100000"/>
        <a:buFont typeface="Wingdings" pitchFamily="2" charset="2"/>
        <a:buChar char="Ø"/>
        <a:defRPr lang="en-US" sz="2400" kern="1200" dirty="0">
          <a:solidFill>
            <a:srgbClr val="3F3F3F"/>
          </a:solidFill>
          <a:latin typeface="Comic Sans MS" pitchFamily="66" charset="0"/>
          <a:ea typeface="+mn-ea"/>
          <a:cs typeface="+mn-cs"/>
        </a:defRPr>
      </a:lvl2pPr>
      <a:lvl3pPr marL="539750" indent="-179388" algn="l" rtl="0" eaLnBrk="0" fontAlgn="base" hangingPunct="0">
        <a:spcBef>
          <a:spcPts val="1200"/>
        </a:spcBef>
        <a:spcAft>
          <a:spcPts val="600"/>
        </a:spcAft>
        <a:buClr>
          <a:srgbClr val="005BBB"/>
        </a:buClr>
        <a:buFont typeface="Wingdings" pitchFamily="2" charset="2"/>
        <a:buChar char="ü"/>
        <a:defRPr lang="en-US" sz="2200" kern="1200" dirty="0">
          <a:solidFill>
            <a:srgbClr val="5F5F5F"/>
          </a:solidFill>
          <a:latin typeface="Comic Sans MS" pitchFamily="66" charset="0"/>
          <a:ea typeface="+mn-ea"/>
          <a:cs typeface="+mn-cs"/>
        </a:defRPr>
      </a:lvl3pPr>
      <a:lvl4pPr marL="719138" indent="-142875" algn="l" rtl="0" eaLnBrk="0" fontAlgn="base" hangingPunct="0">
        <a:spcBef>
          <a:spcPts val="1200"/>
        </a:spcBef>
        <a:spcAft>
          <a:spcPts val="600"/>
        </a:spcAft>
        <a:buClr>
          <a:srgbClr val="005BBB"/>
        </a:buClr>
        <a:buSzPct val="100000"/>
        <a:buFont typeface="Wingdings" pitchFamily="2" charset="2"/>
        <a:buChar char="Ä"/>
        <a:defRPr lang="en-US" sz="2000" kern="1200" dirty="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863600" indent="-107950" algn="l" rtl="0" eaLnBrk="0" fontAlgn="base" hangingPunct="0">
        <a:spcBef>
          <a:spcPts val="1200"/>
        </a:spcBef>
        <a:spcAft>
          <a:spcPts val="600"/>
        </a:spcAft>
        <a:buClr>
          <a:srgbClr val="005BBB"/>
        </a:buClr>
        <a:buSzPct val="75000"/>
        <a:buFont typeface="Wingdings" pitchFamily="2" charset="2"/>
        <a:buChar char="l"/>
        <a:defRPr lang="en-US" kern="1200" dirty="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7" descr="Bandeau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 txBox="1">
            <a:spLocks/>
          </p:cNvSpPr>
          <p:nvPr/>
        </p:nvSpPr>
        <p:spPr>
          <a:xfrm>
            <a:off x="179388" y="1844675"/>
            <a:ext cx="4392612" cy="3313113"/>
          </a:xfrm>
          <a:prstGeom prst="rect">
            <a:avLst/>
          </a:prstGeom>
        </p:spPr>
        <p:txBody>
          <a:bodyPr lIns="36000" tIns="0" rIns="36000" bIns="0"/>
          <a:lstStyle/>
          <a:p>
            <a:pPr>
              <a:spcBef>
                <a:spcPts val="36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UPDATING OF A PSHA BASED ON BAYESIAN INFERENCE  WITH HISTORICAL MACROSEISMC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INTENSITIES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2400"/>
              </a:spcBef>
              <a:defRPr/>
            </a:pPr>
            <a: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 Viallet</a:t>
            </a:r>
            <a:r>
              <a:rPr lang="en-US" sz="19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(1)</a:t>
            </a:r>
            <a: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N. </a:t>
            </a:r>
            <a:r>
              <a:rPr lang="en-US" sz="19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Humbert</a:t>
            </a:r>
            <a:r>
              <a:rPr lang="en-US" sz="19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(2)</a:t>
            </a:r>
            <a: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P. Mottier</a:t>
            </a:r>
            <a:r>
              <a:rPr lang="en-US" sz="19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(3)</a:t>
            </a:r>
          </a:p>
          <a:p>
            <a:pPr>
              <a:spcBef>
                <a:spcPts val="1800"/>
              </a:spcBef>
              <a:defRPr/>
            </a:pPr>
            <a:r>
              <a:rPr lang="en-US" sz="16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(1)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Earthquake Engineering Expert, EDF, Nuclear New Build Engineering Division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(2)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Civil Engineer, EDF, Hydropower Engineering Division, 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(3)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Master-Research Engineer, POLYTECHNIQUE MONTREAL,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1"/>
          <p:cNvSpPr txBox="1">
            <a:spLocks/>
          </p:cNvSpPr>
          <p:nvPr/>
        </p:nvSpPr>
        <p:spPr>
          <a:xfrm>
            <a:off x="2627313" y="44450"/>
            <a:ext cx="6445250" cy="1501962"/>
          </a:xfrm>
          <a:prstGeom prst="rect">
            <a:avLst/>
          </a:prstGeom>
        </p:spPr>
        <p:txBody>
          <a:bodyPr lIns="36000" tIns="0" rIns="36000" bIns="0"/>
          <a:lstStyle/>
          <a:p>
            <a:pPr algn="r">
              <a:spcBef>
                <a:spcPts val="1200"/>
              </a:spcBef>
              <a:defRPr/>
            </a:pPr>
            <a:r>
              <a:rPr lang="en-US" sz="2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British Seismology Meeting 2017</a:t>
            </a:r>
          </a:p>
          <a:p>
            <a:pPr algn="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000" b="1" baseline="300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- 7</a:t>
            </a:r>
            <a:r>
              <a:rPr lang="en-US" sz="2000" b="1" baseline="300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 April</a:t>
            </a:r>
          </a:p>
          <a:p>
            <a:pPr algn="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Reading </a:t>
            </a:r>
            <a:r>
              <a:rPr lang="en-US" sz="2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Town Hall and Museum, UK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6170613"/>
            <a:ext cx="15113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2" descr="K:\DirComDPI\04. Information et Image\00 brand center\05 Nouveaux modèles PPT\Propositions JMS\images\dpi.jpg"/>
          <p:cNvPicPr>
            <a:picLocks noChangeAspect="1" noChangeArrowheads="1"/>
          </p:cNvPicPr>
          <p:nvPr/>
        </p:nvPicPr>
        <p:blipFill>
          <a:blip r:embed="rId4" cstate="print"/>
          <a:srcRect l="1080" t="5535" r="49633" b="6014"/>
          <a:stretch>
            <a:fillRect/>
          </a:stretch>
        </p:blipFill>
        <p:spPr bwMode="auto">
          <a:xfrm>
            <a:off x="4612341" y="1566000"/>
            <a:ext cx="4531659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HISTORICAL </a:t>
            </a:r>
            <a:r>
              <a:rPr lang="fr-FR" dirty="0" err="1" smtClean="0"/>
              <a:t>OBservations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528955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Application</a:t>
            </a:r>
          </a:p>
          <a:p>
            <a:pPr lvl="1" eaLnBrk="1" hangingPunct="1">
              <a:spcAft>
                <a:spcPct val="0"/>
              </a:spcAft>
            </a:pPr>
            <a:r>
              <a:rPr smtClean="0">
                <a:solidFill>
                  <a:srgbClr val="3F3F3F"/>
                </a:solidFill>
              </a:rPr>
              <a:t>Step 5: Observations</a:t>
            </a:r>
          </a:p>
          <a:p>
            <a:pPr lvl="2"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 Historical earthquakes felt on sites</a:t>
            </a:r>
          </a:p>
          <a:p>
            <a:pPr lvl="3" eaLnBrk="1" hangingPunct="1">
              <a:spcAft>
                <a:spcPct val="0"/>
              </a:spcAft>
            </a:pPr>
            <a:r>
              <a:rPr smtClean="0"/>
              <a:t>Total amount of historical events felt on all EDF NPP sites location (19 sites)</a:t>
            </a:r>
          </a:p>
          <a:p>
            <a:pPr lvl="4" eaLnBrk="1" hangingPunct="1">
              <a:spcAft>
                <a:spcPct val="0"/>
              </a:spcAft>
            </a:pPr>
            <a:r>
              <a:rPr smtClean="0"/>
              <a:t> Based on historical seismicity investigations</a:t>
            </a:r>
          </a:p>
          <a:p>
            <a:pPr lvl="4" eaLnBrk="1" hangingPunct="1">
              <a:spcAft>
                <a:spcPct val="0"/>
              </a:spcAft>
            </a:pPr>
            <a:endParaRPr smtClean="0"/>
          </a:p>
          <a:p>
            <a:pPr lvl="4" eaLnBrk="1" hangingPunct="1">
              <a:spcAft>
                <a:spcPct val="0"/>
              </a:spcAft>
            </a:pPr>
            <a:endParaRPr smtClean="0"/>
          </a:p>
          <a:p>
            <a:pPr lvl="4" eaLnBrk="1" hangingPunct="1">
              <a:spcAft>
                <a:spcPct val="0"/>
              </a:spcAft>
            </a:pPr>
            <a:endParaRPr smtClean="0"/>
          </a:p>
          <a:p>
            <a:pPr lvl="4" eaLnBrk="1" hangingPunct="1">
              <a:spcAft>
                <a:spcPct val="0"/>
              </a:spcAft>
            </a:pPr>
            <a:endParaRPr smtClean="0"/>
          </a:p>
          <a:p>
            <a:pPr lvl="4" eaLnBrk="1" hangingPunct="1">
              <a:spcAft>
                <a:spcPct val="0"/>
              </a:spcAft>
            </a:pPr>
            <a:r>
              <a:rPr smtClean="0"/>
              <a:t>~ Around 5000 years of </a:t>
            </a:r>
            <a:br>
              <a:rPr smtClean="0"/>
            </a:br>
            <a:r>
              <a:rPr smtClean="0"/>
              <a:t>observation</a:t>
            </a:r>
            <a:br>
              <a:rPr smtClean="0"/>
            </a:br>
            <a:r>
              <a:rPr smtClean="0"/>
              <a:t>(cumulated &amp; independent)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3530600"/>
            <a:ext cx="80581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 1"/>
          <p:cNvPicPr>
            <a:picLocks noChangeAspect="1" noChangeArrowheads="1"/>
          </p:cNvPicPr>
          <p:nvPr/>
        </p:nvPicPr>
        <p:blipFill>
          <a:blip r:embed="rId3" cstate="print"/>
          <a:srcRect b="8640"/>
          <a:stretch>
            <a:fillRect/>
          </a:stretch>
        </p:blipFill>
        <p:spPr bwMode="auto">
          <a:xfrm>
            <a:off x="4464050" y="4749800"/>
            <a:ext cx="4129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RESULTS</a:t>
            </a:r>
            <a:endParaRPr lang="en-US" dirty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528955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Application</a:t>
            </a:r>
          </a:p>
          <a:p>
            <a:pPr lvl="1" eaLnBrk="1" hangingPunct="1">
              <a:spcAft>
                <a:spcPct val="0"/>
              </a:spcAft>
            </a:pPr>
            <a:r>
              <a:rPr smtClean="0">
                <a:solidFill>
                  <a:srgbClr val="3F3F3F"/>
                </a:solidFill>
              </a:rPr>
              <a:t>Results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0063"/>
            <a:ext cx="46085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3713"/>
            <a:ext cx="4679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88" y="3976688"/>
            <a:ext cx="44989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323850" y="836613"/>
            <a:ext cx="8820150" cy="5645150"/>
          </a:xfrm>
        </p:spPr>
        <p:txBody>
          <a:bodyPr/>
          <a:lstStyle/>
          <a:p>
            <a:pPr eaLnBrk="1" hangingPunct="1">
              <a:spcBef>
                <a:spcPts val="900"/>
              </a:spcBef>
              <a:spcAft>
                <a:spcPct val="0"/>
              </a:spcAft>
            </a:pPr>
            <a:r>
              <a:rPr sz="2000" dirty="0" smtClean="0">
                <a:solidFill>
                  <a:srgbClr val="5F5F5F"/>
                </a:solidFill>
              </a:rPr>
              <a:t>A state-of-the-art PSHA should include a testing phase against any available observation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Consistent with OECD/NEA recommendations</a:t>
            </a:r>
          </a:p>
          <a:p>
            <a:pPr eaLnBrk="1" hangingPunct="1">
              <a:spcBef>
                <a:spcPts val="900"/>
              </a:spcBef>
              <a:spcAft>
                <a:spcPct val="0"/>
              </a:spcAft>
            </a:pPr>
            <a:r>
              <a:rPr sz="2000" dirty="0" smtClean="0">
                <a:solidFill>
                  <a:srgbClr val="5F5F5F"/>
                </a:solidFill>
              </a:rPr>
              <a:t>Historical observations are useful data to assess the likelihood of any single branch of a prior PSHA (in addition to instrumental ones)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Propagating all sources of random and epistemic uncertainties</a:t>
            </a:r>
          </a:p>
          <a:p>
            <a:pPr eaLnBrk="1" hangingPunct="1">
              <a:spcBef>
                <a:spcPts val="900"/>
              </a:spcBef>
              <a:spcAft>
                <a:spcPct val="0"/>
              </a:spcAft>
            </a:pPr>
            <a:r>
              <a:rPr sz="2000" dirty="0" smtClean="0">
                <a:solidFill>
                  <a:srgbClr val="5F5F5F"/>
                </a:solidFill>
              </a:rPr>
              <a:t>Bayesian inference provides with an updated weight of any single branch of the prior PSHA through an objective process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Allowing to reduce epistemic uncertainties through an objective process</a:t>
            </a:r>
          </a:p>
          <a:p>
            <a:pPr eaLnBrk="1" hangingPunct="1">
              <a:spcBef>
                <a:spcPts val="900"/>
              </a:spcBef>
              <a:spcAft>
                <a:spcPct val="0"/>
              </a:spcAft>
            </a:pPr>
            <a:r>
              <a:rPr sz="2000" dirty="0" smtClean="0">
                <a:solidFill>
                  <a:srgbClr val="5F5F5F"/>
                </a:solidFill>
              </a:rPr>
              <a:t>Even no observation in a useful piece of information !</a:t>
            </a:r>
          </a:p>
          <a:p>
            <a:pPr eaLnBrk="1" hangingPunct="1">
              <a:spcBef>
                <a:spcPts val="900"/>
              </a:spcBef>
              <a:spcAft>
                <a:spcPct val="0"/>
              </a:spcAft>
            </a:pPr>
            <a:r>
              <a:rPr sz="2000" dirty="0" smtClean="0">
                <a:solidFill>
                  <a:srgbClr val="5F5F5F"/>
                </a:solidFill>
              </a:rPr>
              <a:t>Next steps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Updating a full scale PSHA (French metropolitan territory), using both instrumental and historical observations, and considering all branches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Could include other types of observations (precarious </a:t>
            </a:r>
            <a:r>
              <a:rPr sz="1800" dirty="0" smtClean="0">
                <a:solidFill>
                  <a:srgbClr val="5F5F5F"/>
                </a:solidFill>
              </a:rPr>
              <a:t>rocks, </a:t>
            </a:r>
            <a:r>
              <a:rPr lang="fr-FR" sz="1800" dirty="0" smtClean="0">
                <a:solidFill>
                  <a:srgbClr val="5F5F5F"/>
                </a:solidFill>
              </a:rPr>
              <a:t>stalagmites</a:t>
            </a:r>
            <a:r>
              <a:rPr sz="1800" dirty="0" smtClean="0">
                <a:solidFill>
                  <a:srgbClr val="5F5F5F"/>
                </a:solidFill>
              </a:rPr>
              <a:t> …)</a:t>
            </a:r>
          </a:p>
          <a:p>
            <a:pPr lvl="2" eaLnBrk="1" hangingPunct="1">
              <a:spcBef>
                <a:spcPts val="900"/>
              </a:spcBef>
              <a:spcAft>
                <a:spcPct val="0"/>
              </a:spcAft>
            </a:pPr>
            <a:r>
              <a:rPr sz="1800" dirty="0" smtClean="0">
                <a:solidFill>
                  <a:srgbClr val="5F5F5F"/>
                </a:solidFill>
              </a:rPr>
              <a:t>To be included in state-of-the-art methods and studies: </a:t>
            </a:r>
            <a:r>
              <a:rPr sz="1600" dirty="0" smtClean="0">
                <a:solidFill>
                  <a:srgbClr val="5F5F5F"/>
                </a:solidFill>
              </a:rPr>
              <a:t>GEM, SHARE, SSHAC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125" y="395662"/>
            <a:ext cx="8353425" cy="8509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none" dirty="0" smtClean="0"/>
              <a:t>Thank you for your attention !</a:t>
            </a:r>
            <a:endParaRPr lang="en-US" cap="non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318" y="1533806"/>
            <a:ext cx="2960460" cy="349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436"/>
          <a:stretch>
            <a:fillRect/>
          </a:stretch>
        </p:blipFill>
        <p:spPr bwMode="auto">
          <a:xfrm rot="20690512">
            <a:off x="821482" y="1616770"/>
            <a:ext cx="2830270" cy="35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10125" y="5267980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Just do it in UK !</a:t>
            </a:r>
            <a:endParaRPr kumimoji="0" lang="en-US" sz="2800" b="1" i="0" u="none" strike="noStrike" kern="1200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780867" y="2878886"/>
            <a:ext cx="1411941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+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2777" y="6521824"/>
            <a:ext cx="564776" cy="25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88" y="654050"/>
            <a:ext cx="8353425" cy="84931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288" y="2151063"/>
            <a:ext cx="8353425" cy="3941762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INTRODUCTION &amp; BACKGROUND</a:t>
            </a:r>
          </a:p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OBJECTIVE OF THE PAPER</a:t>
            </a:r>
          </a:p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PSHA UPDATING PROCESS</a:t>
            </a:r>
          </a:p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HISTORICAL OBSERVATIONS</a:t>
            </a:r>
          </a:p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RESULTS</a:t>
            </a:r>
          </a:p>
          <a:p>
            <a:pPr eaLnBrk="1" fontAlgn="auto" hangingPunct="1">
              <a:buClr>
                <a:schemeClr val="accent5"/>
              </a:buClr>
              <a:defRPr/>
            </a:pP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CONCLUSIONS &amp; PERSPECTIVES</a:t>
            </a: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INTRODUCTION &amp; BACKGROUND</a:t>
            </a:r>
            <a:endParaRPr lang="en-US" dirty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1450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On the PSHA side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Nowadays: well established and internationally used 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Site specific assessment, regional or continental scales …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However: some discrepancies were observed during last decade (high uncertainties, lack of data &amp; knowledge)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Especially for areas with low to moderate seismicity</a:t>
            </a:r>
          </a:p>
          <a:p>
            <a:pPr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On the Bayesian theory side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Developed in the second half of the 18</a:t>
            </a:r>
            <a:r>
              <a:rPr baseline="30000" dirty="0" smtClean="0">
                <a:solidFill>
                  <a:srgbClr val="3F3F3F"/>
                </a:solidFill>
              </a:rPr>
              <a:t>th</a:t>
            </a:r>
            <a:r>
              <a:rPr dirty="0" smtClean="0">
                <a:solidFill>
                  <a:srgbClr val="3F3F3F"/>
                </a:solidFill>
              </a:rPr>
              <a:t> century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Largely disseminated in a wide range of fields and applications since the second half of the 20</a:t>
            </a:r>
            <a:r>
              <a:rPr baseline="30000" dirty="0" smtClean="0">
                <a:solidFill>
                  <a:srgbClr val="3F3F3F"/>
                </a:solidFill>
              </a:rPr>
              <a:t>th</a:t>
            </a:r>
            <a:r>
              <a:rPr dirty="0" smtClean="0">
                <a:solidFill>
                  <a:srgbClr val="3F3F3F"/>
                </a:solidFill>
              </a:rPr>
              <a:t> century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Already used in many field of engineering and in some (or in 	some parts of) PSHA studies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OBJECTIVE OF THE PAPER</a:t>
            </a:r>
            <a:endParaRPr lang="en-US" dirty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323850" y="981075"/>
            <a:ext cx="8820150" cy="51450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To apply Bayes theorem of conditional probabilities to the results of a PSHA considering actual observations </a:t>
            </a:r>
          </a:p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To extend previous work (considering instrumental seismicity), including historical seismicity </a:t>
            </a:r>
          </a:p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To provide with PSHA testing and/or updating tools</a:t>
            </a:r>
          </a:p>
          <a:p>
            <a:pPr lvl="1" eaLnBrk="1" hangingPunct="1">
              <a:spcAft>
                <a:spcPct val="0"/>
              </a:spcAft>
            </a:pPr>
            <a:r>
              <a:rPr smtClean="0">
                <a:solidFill>
                  <a:srgbClr val="3F3F3F"/>
                </a:solidFill>
              </a:rPr>
              <a:t>As recommended by OECD/NEA</a:t>
            </a:r>
          </a:p>
          <a:p>
            <a:pPr lvl="3" eaLnBrk="1" hangingPunct="1">
              <a:spcAft>
                <a:spcPct val="0"/>
              </a:spcAft>
            </a:pPr>
            <a:r>
              <a:rPr smtClean="0"/>
              <a:t>That should be a necessary step in a state-of-the-art PSHA</a:t>
            </a:r>
          </a:p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And finally to reduce epistemic uncertainties in PSHA</a:t>
            </a:r>
          </a:p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Concerning Bayesian inference</a:t>
            </a:r>
          </a:p>
          <a:p>
            <a:pPr lvl="3" eaLnBrk="1" hangingPunct="1">
              <a:spcAft>
                <a:spcPct val="0"/>
              </a:spcAft>
            </a:pPr>
            <a:r>
              <a:rPr smtClean="0"/>
              <a:t>The question is not : “Is Bayes theorem applicable to PSHA ?”</a:t>
            </a:r>
          </a:p>
          <a:p>
            <a:pPr lvl="3" eaLnBrk="1" hangingPunct="1">
              <a:spcAft>
                <a:spcPct val="0"/>
              </a:spcAft>
            </a:pPr>
            <a:r>
              <a:rPr smtClean="0"/>
              <a:t>The question is : “How to implement Bayes theorem in PSHA ?”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PSHA UPDATING PROCESS</a:t>
            </a:r>
            <a:endParaRPr lang="en-US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323850" y="981075"/>
            <a:ext cx="4464050" cy="51450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Preliminary consideration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3F3F3F"/>
                </a:solidFill>
              </a:rPr>
              <a:t>A PSHA usually provides:</a:t>
            </a:r>
          </a:p>
          <a:p>
            <a:pPr lvl="2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 Median + Confidence levels</a:t>
            </a:r>
          </a:p>
          <a:p>
            <a:pPr lvl="2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Other information (UHS, </a:t>
            </a:r>
            <a:r>
              <a:rPr lang="en-US" dirty="0" err="1" smtClean="0">
                <a:solidFill>
                  <a:srgbClr val="5F5F5F"/>
                </a:solidFill>
              </a:rPr>
              <a:t>deaggregation</a:t>
            </a:r>
            <a:r>
              <a:rPr lang="en-US" dirty="0" smtClean="0">
                <a:solidFill>
                  <a:srgbClr val="5F5F5F"/>
                </a:solidFill>
              </a:rPr>
              <a:t> …)</a:t>
            </a:r>
          </a:p>
          <a:p>
            <a:pPr lvl="2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But also a large number of "single" hazard curves</a:t>
            </a:r>
          </a:p>
          <a:p>
            <a:pPr lvl="3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Output of the logic tree</a:t>
            </a:r>
          </a:p>
          <a:p>
            <a:pPr lvl="3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5F5F5F"/>
                </a:solidFill>
              </a:rPr>
              <a:t>Not necessarily compatible to each other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solidFill>
                  <a:srgbClr val="3F3F3F"/>
                </a:solidFill>
              </a:rPr>
              <a:t>Then, consistency checking becomes a useful and  	necessary step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1806575"/>
            <a:ext cx="43195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0"/>
          <p:cNvGrpSpPr>
            <a:grpSpLocks/>
          </p:cNvGrpSpPr>
          <p:nvPr/>
        </p:nvGrpSpPr>
        <p:grpSpPr bwMode="auto">
          <a:xfrm>
            <a:off x="5330825" y="2301875"/>
            <a:ext cx="3165475" cy="1974850"/>
            <a:chOff x="5330033" y="2301844"/>
            <a:chExt cx="3166853" cy="1974734"/>
          </a:xfrm>
        </p:grpSpPr>
        <p:sp>
          <p:nvSpPr>
            <p:cNvPr id="43" name="Forme libre 42"/>
            <p:cNvSpPr/>
            <p:nvPr/>
          </p:nvSpPr>
          <p:spPr>
            <a:xfrm>
              <a:off x="5333209" y="2924107"/>
              <a:ext cx="2037650" cy="1338184"/>
            </a:xfrm>
            <a:custGeom>
              <a:avLst/>
              <a:gdLst>
                <a:gd name="connsiteX0" fmla="*/ 0 w 2633663"/>
                <a:gd name="connsiteY0" fmla="*/ 0 h 1643063"/>
                <a:gd name="connsiteX1" fmla="*/ 414338 w 2633663"/>
                <a:gd name="connsiteY1" fmla="*/ 185738 h 1643063"/>
                <a:gd name="connsiteX2" fmla="*/ 823913 w 2633663"/>
                <a:gd name="connsiteY2" fmla="*/ 371475 h 1643063"/>
                <a:gd name="connsiteX3" fmla="*/ 1262063 w 2633663"/>
                <a:gd name="connsiteY3" fmla="*/ 609600 h 1643063"/>
                <a:gd name="connsiteX4" fmla="*/ 1824038 w 2633663"/>
                <a:gd name="connsiteY4" fmla="*/ 966788 h 1643063"/>
                <a:gd name="connsiteX5" fmla="*/ 2305050 w 2633663"/>
                <a:gd name="connsiteY5" fmla="*/ 1333500 h 1643063"/>
                <a:gd name="connsiteX6" fmla="*/ 2633663 w 2633663"/>
                <a:gd name="connsiteY6" fmla="*/ 1643063 h 1643063"/>
                <a:gd name="connsiteX0" fmla="*/ 0 w 2305050"/>
                <a:gd name="connsiteY0" fmla="*/ 0 h 1333500"/>
                <a:gd name="connsiteX1" fmla="*/ 414338 w 2305050"/>
                <a:gd name="connsiteY1" fmla="*/ 185738 h 1333500"/>
                <a:gd name="connsiteX2" fmla="*/ 823913 w 2305050"/>
                <a:gd name="connsiteY2" fmla="*/ 371475 h 1333500"/>
                <a:gd name="connsiteX3" fmla="*/ 1262063 w 2305050"/>
                <a:gd name="connsiteY3" fmla="*/ 609600 h 1333500"/>
                <a:gd name="connsiteX4" fmla="*/ 1824038 w 2305050"/>
                <a:gd name="connsiteY4" fmla="*/ 966788 h 1333500"/>
                <a:gd name="connsiteX5" fmla="*/ 2305050 w 2305050"/>
                <a:gd name="connsiteY5" fmla="*/ 1333500 h 1333500"/>
                <a:gd name="connsiteX0" fmla="*/ 0 w 2276475"/>
                <a:gd name="connsiteY0" fmla="*/ 0 h 1328738"/>
                <a:gd name="connsiteX1" fmla="*/ 414338 w 2276475"/>
                <a:gd name="connsiteY1" fmla="*/ 185738 h 1328738"/>
                <a:gd name="connsiteX2" fmla="*/ 823913 w 2276475"/>
                <a:gd name="connsiteY2" fmla="*/ 371475 h 1328738"/>
                <a:gd name="connsiteX3" fmla="*/ 1262063 w 2276475"/>
                <a:gd name="connsiteY3" fmla="*/ 609600 h 1328738"/>
                <a:gd name="connsiteX4" fmla="*/ 1824038 w 2276475"/>
                <a:gd name="connsiteY4" fmla="*/ 966788 h 1328738"/>
                <a:gd name="connsiteX5" fmla="*/ 2276475 w 2276475"/>
                <a:gd name="connsiteY5" fmla="*/ 1328738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475" h="1328738">
                  <a:moveTo>
                    <a:pt x="0" y="0"/>
                  </a:moveTo>
                  <a:lnTo>
                    <a:pt x="414338" y="185738"/>
                  </a:lnTo>
                  <a:cubicBezTo>
                    <a:pt x="551657" y="247650"/>
                    <a:pt x="682626" y="300831"/>
                    <a:pt x="823913" y="371475"/>
                  </a:cubicBezTo>
                  <a:cubicBezTo>
                    <a:pt x="965200" y="442119"/>
                    <a:pt x="1095375" y="510381"/>
                    <a:pt x="1262063" y="609600"/>
                  </a:cubicBezTo>
                  <a:cubicBezTo>
                    <a:pt x="1428751" y="708819"/>
                    <a:pt x="1654969" y="846932"/>
                    <a:pt x="1824038" y="966788"/>
                  </a:cubicBezTo>
                  <a:cubicBezTo>
                    <a:pt x="1993107" y="1086644"/>
                    <a:pt x="2141538" y="1216026"/>
                    <a:pt x="2276475" y="1328738"/>
                  </a:cubicBezTo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5330033" y="2301844"/>
              <a:ext cx="3166853" cy="1974734"/>
            </a:xfrm>
            <a:custGeom>
              <a:avLst/>
              <a:gdLst>
                <a:gd name="connsiteX0" fmla="*/ 8731 w 2656681"/>
                <a:gd name="connsiteY0" fmla="*/ 12700 h 1660525"/>
                <a:gd name="connsiteX1" fmla="*/ 89694 w 2656681"/>
                <a:gd name="connsiteY1" fmla="*/ 41275 h 1660525"/>
                <a:gd name="connsiteX2" fmla="*/ 546894 w 2656681"/>
                <a:gd name="connsiteY2" fmla="*/ 260350 h 1660525"/>
                <a:gd name="connsiteX3" fmla="*/ 980281 w 2656681"/>
                <a:gd name="connsiteY3" fmla="*/ 465138 h 1660525"/>
                <a:gd name="connsiteX4" fmla="*/ 1423194 w 2656681"/>
                <a:gd name="connsiteY4" fmla="*/ 717550 h 1660525"/>
                <a:gd name="connsiteX5" fmla="*/ 1951831 w 2656681"/>
                <a:gd name="connsiteY5" fmla="*/ 1060450 h 1660525"/>
                <a:gd name="connsiteX6" fmla="*/ 2409031 w 2656681"/>
                <a:gd name="connsiteY6" fmla="*/ 1427163 h 1660525"/>
                <a:gd name="connsiteX7" fmla="*/ 2656681 w 2656681"/>
                <a:gd name="connsiteY7" fmla="*/ 1660525 h 1660525"/>
                <a:gd name="connsiteX0" fmla="*/ 8731 w 2975769"/>
                <a:gd name="connsiteY0" fmla="*/ 12700 h 1946275"/>
                <a:gd name="connsiteX1" fmla="*/ 89694 w 2975769"/>
                <a:gd name="connsiteY1" fmla="*/ 41275 h 1946275"/>
                <a:gd name="connsiteX2" fmla="*/ 546894 w 2975769"/>
                <a:gd name="connsiteY2" fmla="*/ 260350 h 1946275"/>
                <a:gd name="connsiteX3" fmla="*/ 980281 w 2975769"/>
                <a:gd name="connsiteY3" fmla="*/ 465138 h 1946275"/>
                <a:gd name="connsiteX4" fmla="*/ 1423194 w 2975769"/>
                <a:gd name="connsiteY4" fmla="*/ 717550 h 1946275"/>
                <a:gd name="connsiteX5" fmla="*/ 1951831 w 2975769"/>
                <a:gd name="connsiteY5" fmla="*/ 1060450 h 1946275"/>
                <a:gd name="connsiteX6" fmla="*/ 2409031 w 2975769"/>
                <a:gd name="connsiteY6" fmla="*/ 1427163 h 1946275"/>
                <a:gd name="connsiteX7" fmla="*/ 2975769 w 2975769"/>
                <a:gd name="connsiteY7" fmla="*/ 1946275 h 19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5769" h="1946275">
                  <a:moveTo>
                    <a:pt x="8731" y="12700"/>
                  </a:moveTo>
                  <a:cubicBezTo>
                    <a:pt x="4365" y="6350"/>
                    <a:pt x="0" y="0"/>
                    <a:pt x="89694" y="41275"/>
                  </a:cubicBezTo>
                  <a:cubicBezTo>
                    <a:pt x="179388" y="82550"/>
                    <a:pt x="546894" y="260350"/>
                    <a:pt x="546894" y="260350"/>
                  </a:cubicBezTo>
                  <a:cubicBezTo>
                    <a:pt x="695325" y="330994"/>
                    <a:pt x="834231" y="388938"/>
                    <a:pt x="980281" y="465138"/>
                  </a:cubicBezTo>
                  <a:cubicBezTo>
                    <a:pt x="1126331" y="541338"/>
                    <a:pt x="1261269" y="618331"/>
                    <a:pt x="1423194" y="717550"/>
                  </a:cubicBezTo>
                  <a:cubicBezTo>
                    <a:pt x="1585119" y="816769"/>
                    <a:pt x="1787525" y="942181"/>
                    <a:pt x="1951831" y="1060450"/>
                  </a:cubicBezTo>
                  <a:cubicBezTo>
                    <a:pt x="2116137" y="1178719"/>
                    <a:pt x="2238375" y="1279526"/>
                    <a:pt x="2409031" y="1427163"/>
                  </a:cubicBezTo>
                  <a:cubicBezTo>
                    <a:pt x="2579687" y="1574800"/>
                    <a:pt x="2975769" y="1946275"/>
                    <a:pt x="2975769" y="1946275"/>
                  </a:cubicBezTo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1816100"/>
            <a:ext cx="431958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9275"/>
            <a:ext cx="43195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72"/>
          <p:cNvGrpSpPr>
            <a:grpSpLocks/>
          </p:cNvGrpSpPr>
          <p:nvPr/>
        </p:nvGrpSpPr>
        <p:grpSpPr bwMode="auto">
          <a:xfrm>
            <a:off x="5402263" y="2619375"/>
            <a:ext cx="474662" cy="309563"/>
            <a:chOff x="7190419" y="790175"/>
            <a:chExt cx="474506" cy="309585"/>
          </a:xfrm>
        </p:grpSpPr>
        <p:sp>
          <p:nvSpPr>
            <p:cNvPr id="11" name="Ellipse 10"/>
            <p:cNvSpPr/>
            <p:nvPr/>
          </p:nvSpPr>
          <p:spPr>
            <a:xfrm flipV="1">
              <a:off x="7190419" y="825102"/>
              <a:ext cx="33326" cy="301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3" name="Ellipse 12"/>
            <p:cNvSpPr/>
            <p:nvPr/>
          </p:nvSpPr>
          <p:spPr>
            <a:xfrm flipV="1">
              <a:off x="7360225" y="790175"/>
              <a:ext cx="31740" cy="301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" name="Ellipse 14"/>
            <p:cNvSpPr/>
            <p:nvPr/>
          </p:nvSpPr>
          <p:spPr>
            <a:xfrm flipV="1">
              <a:off x="7388791" y="915597"/>
              <a:ext cx="33327" cy="31752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" name="Ellipse 16"/>
            <p:cNvSpPr/>
            <p:nvPr/>
          </p:nvSpPr>
          <p:spPr>
            <a:xfrm flipV="1">
              <a:off x="7422118" y="1007678"/>
              <a:ext cx="33326" cy="30164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" name="Ellipse 17"/>
            <p:cNvSpPr/>
            <p:nvPr/>
          </p:nvSpPr>
          <p:spPr>
            <a:xfrm flipV="1">
              <a:off x="7491945" y="974338"/>
              <a:ext cx="33326" cy="301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0" name="Ellipse 19"/>
            <p:cNvSpPr/>
            <p:nvPr/>
          </p:nvSpPr>
          <p:spPr>
            <a:xfrm flipV="1">
              <a:off x="7631599" y="1069595"/>
              <a:ext cx="33326" cy="301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grpSp>
        <p:nvGrpSpPr>
          <p:cNvPr id="5" name="Groupe 70"/>
          <p:cNvGrpSpPr>
            <a:grpSpLocks/>
          </p:cNvGrpSpPr>
          <p:nvPr/>
        </p:nvGrpSpPr>
        <p:grpSpPr bwMode="auto">
          <a:xfrm>
            <a:off x="5291138" y="2152650"/>
            <a:ext cx="2089150" cy="3838575"/>
            <a:chOff x="5291590" y="2152355"/>
            <a:chExt cx="2088232" cy="3839390"/>
          </a:xfrm>
        </p:grpSpPr>
        <p:pic>
          <p:nvPicPr>
            <p:cNvPr id="1946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1590" y="5333746"/>
              <a:ext cx="2088232" cy="6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9" name="Groupe 69"/>
            <p:cNvGrpSpPr>
              <a:grpSpLocks/>
            </p:cNvGrpSpPr>
            <p:nvPr/>
          </p:nvGrpSpPr>
          <p:grpSpPr bwMode="auto">
            <a:xfrm>
              <a:off x="5580429" y="2152355"/>
              <a:ext cx="1401406" cy="1179572"/>
              <a:chOff x="6621438" y="281352"/>
              <a:chExt cx="1401406" cy="1179572"/>
            </a:xfrm>
          </p:grpSpPr>
          <p:grpSp>
            <p:nvGrpSpPr>
              <p:cNvPr id="19470" name="Groupe 68"/>
              <p:cNvGrpSpPr>
                <a:grpSpLocks/>
              </p:cNvGrpSpPr>
              <p:nvPr/>
            </p:nvGrpSpPr>
            <p:grpSpPr bwMode="auto">
              <a:xfrm>
                <a:off x="6621438" y="281352"/>
                <a:ext cx="904875" cy="1179572"/>
                <a:chOff x="6621438" y="281352"/>
                <a:chExt cx="904875" cy="1179572"/>
              </a:xfrm>
            </p:grpSpPr>
            <p:pic>
              <p:nvPicPr>
                <p:cNvPr id="1947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1438" y="281352"/>
                  <a:ext cx="904875" cy="396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5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1438" y="475956"/>
                  <a:ext cx="904875" cy="396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6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1438" y="1064464"/>
                  <a:ext cx="904875" cy="396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7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1438" y="837028"/>
                  <a:ext cx="904875" cy="396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8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1438" y="722136"/>
                  <a:ext cx="904875" cy="396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471" name="Groupe 64"/>
              <p:cNvGrpSpPr>
                <a:grpSpLocks/>
              </p:cNvGrpSpPr>
              <p:nvPr/>
            </p:nvGrpSpPr>
            <p:grpSpPr bwMode="auto">
              <a:xfrm>
                <a:off x="6621438" y="604910"/>
                <a:ext cx="1401406" cy="548641"/>
                <a:chOff x="6171028" y="379828"/>
                <a:chExt cx="890954" cy="1660985"/>
              </a:xfrm>
            </p:grpSpPr>
            <p:sp>
              <p:nvSpPr>
                <p:cNvPr id="66" name="Forme libre 65"/>
                <p:cNvSpPr/>
                <p:nvPr/>
              </p:nvSpPr>
              <p:spPr>
                <a:xfrm>
                  <a:off x="6171002" y="380921"/>
                  <a:ext cx="890789" cy="841244"/>
                </a:xfrm>
                <a:custGeom>
                  <a:avLst/>
                  <a:gdLst>
                    <a:gd name="connsiteX0" fmla="*/ 18757 w 890954"/>
                    <a:gd name="connsiteY0" fmla="*/ 0 h 844061"/>
                    <a:gd name="connsiteX1" fmla="*/ 46892 w 890954"/>
                    <a:gd name="connsiteY1" fmla="*/ 309489 h 844061"/>
                    <a:gd name="connsiteX2" fmla="*/ 300110 w 890954"/>
                    <a:gd name="connsiteY2" fmla="*/ 450166 h 844061"/>
                    <a:gd name="connsiteX3" fmla="*/ 637735 w 890954"/>
                    <a:gd name="connsiteY3" fmla="*/ 562707 h 844061"/>
                    <a:gd name="connsiteX4" fmla="*/ 834683 w 890954"/>
                    <a:gd name="connsiteY4" fmla="*/ 661181 h 844061"/>
                    <a:gd name="connsiteX5" fmla="*/ 890954 w 890954"/>
                    <a:gd name="connsiteY5" fmla="*/ 844061 h 84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0954" h="844061">
                      <a:moveTo>
                        <a:pt x="18757" y="0"/>
                      </a:moveTo>
                      <a:cubicBezTo>
                        <a:pt x="9378" y="117230"/>
                        <a:pt x="0" y="234461"/>
                        <a:pt x="46892" y="309489"/>
                      </a:cubicBezTo>
                      <a:cubicBezTo>
                        <a:pt x="93784" y="384517"/>
                        <a:pt x="201636" y="407963"/>
                        <a:pt x="300110" y="450166"/>
                      </a:cubicBezTo>
                      <a:cubicBezTo>
                        <a:pt x="398584" y="492369"/>
                        <a:pt x="548640" y="527538"/>
                        <a:pt x="637735" y="562707"/>
                      </a:cubicBezTo>
                      <a:cubicBezTo>
                        <a:pt x="726830" y="597876"/>
                        <a:pt x="792480" y="614289"/>
                        <a:pt x="834683" y="661181"/>
                      </a:cubicBezTo>
                      <a:cubicBezTo>
                        <a:pt x="876886" y="708073"/>
                        <a:pt x="883920" y="776067"/>
                        <a:pt x="890954" y="844061"/>
                      </a:cubicBez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 flipV="1">
                  <a:off x="6171002" y="1198128"/>
                  <a:ext cx="890789" cy="841244"/>
                </a:xfrm>
                <a:custGeom>
                  <a:avLst/>
                  <a:gdLst>
                    <a:gd name="connsiteX0" fmla="*/ 18757 w 890954"/>
                    <a:gd name="connsiteY0" fmla="*/ 0 h 844061"/>
                    <a:gd name="connsiteX1" fmla="*/ 46892 w 890954"/>
                    <a:gd name="connsiteY1" fmla="*/ 309489 h 844061"/>
                    <a:gd name="connsiteX2" fmla="*/ 300110 w 890954"/>
                    <a:gd name="connsiteY2" fmla="*/ 450166 h 844061"/>
                    <a:gd name="connsiteX3" fmla="*/ 637735 w 890954"/>
                    <a:gd name="connsiteY3" fmla="*/ 562707 h 844061"/>
                    <a:gd name="connsiteX4" fmla="*/ 834683 w 890954"/>
                    <a:gd name="connsiteY4" fmla="*/ 661181 h 844061"/>
                    <a:gd name="connsiteX5" fmla="*/ 890954 w 890954"/>
                    <a:gd name="connsiteY5" fmla="*/ 844061 h 84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0954" h="844061">
                      <a:moveTo>
                        <a:pt x="18757" y="0"/>
                      </a:moveTo>
                      <a:cubicBezTo>
                        <a:pt x="9378" y="117230"/>
                        <a:pt x="0" y="234461"/>
                        <a:pt x="46892" y="309489"/>
                      </a:cubicBezTo>
                      <a:cubicBezTo>
                        <a:pt x="93784" y="384517"/>
                        <a:pt x="201636" y="407963"/>
                        <a:pt x="300110" y="450166"/>
                      </a:cubicBezTo>
                      <a:cubicBezTo>
                        <a:pt x="398584" y="492369"/>
                        <a:pt x="548640" y="527538"/>
                        <a:pt x="637735" y="562707"/>
                      </a:cubicBezTo>
                      <a:cubicBezTo>
                        <a:pt x="726830" y="597876"/>
                        <a:pt x="792480" y="614289"/>
                        <a:pt x="834683" y="661181"/>
                      </a:cubicBezTo>
                      <a:cubicBezTo>
                        <a:pt x="876886" y="708073"/>
                        <a:pt x="883920" y="776067"/>
                        <a:pt x="890954" y="844061"/>
                      </a:cubicBez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1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Updating of a PSHA Based on Bayesian Inference With Historical Macroseismic </a:t>
            </a:r>
            <a:r>
              <a:rPr lang="en-US" smtClean="0"/>
              <a:t>Intensities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PSHA UPDATING PROCESS</a:t>
            </a:r>
            <a:endParaRPr lang="en-US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323850" y="981075"/>
            <a:ext cx="5616575" cy="51450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Application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Step 1: Prior PSHA</a:t>
            </a:r>
          </a:p>
          <a:p>
            <a:pPr lvl="2"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Area is the French metropolitan territory</a:t>
            </a:r>
          </a:p>
          <a:p>
            <a:pPr lvl="2"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The (prior) PSHA includes the propagation of a large range of random and epistemic uncertainties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Especially on the GMPEs</a:t>
            </a:r>
          </a:p>
          <a:p>
            <a:pPr lvl="4" eaLnBrk="1" hangingPunct="1">
              <a:spcAft>
                <a:spcPct val="0"/>
              </a:spcAft>
            </a:pPr>
            <a:r>
              <a:rPr dirty="0" smtClean="0"/>
              <a:t>See [</a:t>
            </a:r>
            <a:r>
              <a:rPr dirty="0" err="1" smtClean="0"/>
              <a:t>Humbert</a:t>
            </a:r>
            <a:r>
              <a:rPr dirty="0" smtClean="0"/>
              <a:t> WCEE 2008]</a:t>
            </a:r>
          </a:p>
          <a:p>
            <a:pPr lvl="2"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Output used for this paper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42 hazard curves</a:t>
            </a:r>
          </a:p>
          <a:p>
            <a:pPr lvl="4" eaLnBrk="1" hangingPunct="1">
              <a:spcAft>
                <a:spcPct val="0"/>
              </a:spcAft>
            </a:pPr>
            <a:r>
              <a:rPr dirty="0" smtClean="0"/>
              <a:t> For illustration purpose only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t="16092" r="9949" b="14439"/>
          <a:stretch>
            <a:fillRect/>
          </a:stretch>
        </p:blipFill>
        <p:spPr bwMode="auto">
          <a:xfrm>
            <a:off x="6227763" y="620713"/>
            <a:ext cx="2705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3859213"/>
            <a:ext cx="380523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PSHA UPDATING PROCESS</a:t>
            </a:r>
            <a:endParaRPr lang="en-US" dirty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323850" y="766763"/>
            <a:ext cx="8820150" cy="53594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dirty="0" smtClean="0">
                <a:solidFill>
                  <a:srgbClr val="5F5F5F"/>
                </a:solidFill>
              </a:rPr>
              <a:t>Application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Step 2: Transformation of hazard curves from PGA to macroseismic intensities</a:t>
            </a:r>
          </a:p>
          <a:p>
            <a:pPr lvl="1" eaLnBrk="1" hangingPunct="1">
              <a:spcAft>
                <a:spcPct val="0"/>
              </a:spcAft>
            </a:pPr>
            <a:r>
              <a:rPr dirty="0" smtClean="0">
                <a:solidFill>
                  <a:srgbClr val="3F3F3F"/>
                </a:solidFill>
              </a:rPr>
              <a:t>Use of PGA-to-Intensity relationships: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Rate of exceedance of a given Intensity from a given hazard curve</a:t>
            </a:r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In practice: Hazard curve is </a:t>
            </a:r>
            <a:r>
              <a:rPr dirty="0" err="1" smtClean="0"/>
              <a:t>discretized</a:t>
            </a:r>
            <a:r>
              <a:rPr dirty="0" smtClean="0"/>
              <a:t> into </a:t>
            </a:r>
            <a:r>
              <a:rPr dirty="0" smtClean="0">
                <a:latin typeface="Symbol" pitchFamily="18" charset="2"/>
              </a:rPr>
              <a:t>D</a:t>
            </a:r>
            <a:r>
              <a:rPr baseline="-25000" dirty="0" smtClean="0"/>
              <a:t>PGA</a:t>
            </a:r>
            <a:r>
              <a:rPr dirty="0" smtClean="0"/>
              <a:t> steps</a:t>
            </a:r>
          </a:p>
          <a:p>
            <a:pPr lvl="3" eaLnBrk="1" hangingPunct="1">
              <a:spcAft>
                <a:spcPct val="0"/>
              </a:spcAft>
            </a:pPr>
            <a:endParaRPr dirty="0" smtClean="0"/>
          </a:p>
          <a:p>
            <a:pPr lvl="4" eaLnBrk="1" hangingPunct="1">
              <a:spcAft>
                <a:spcPct val="0"/>
              </a:spcAft>
            </a:pPr>
            <a:endParaRPr dirty="0" smtClean="0"/>
          </a:p>
          <a:p>
            <a:pPr lvl="4" eaLnBrk="1" hangingPunct="1">
              <a:spcAft>
                <a:spcPct val="0"/>
              </a:spcAft>
            </a:pPr>
            <a:endParaRPr dirty="0" smtClean="0"/>
          </a:p>
          <a:p>
            <a:pPr lvl="4" eaLnBrk="1" hangingPunct="1">
              <a:spcAft>
                <a:spcPct val="0"/>
              </a:spcAft>
            </a:pPr>
            <a:endParaRPr dirty="0" smtClean="0"/>
          </a:p>
          <a:p>
            <a:pPr lvl="4" eaLnBrk="1" hangingPunct="1">
              <a:spcAft>
                <a:spcPct val="0"/>
              </a:spcAft>
            </a:pPr>
            <a:endParaRPr dirty="0" smtClean="0"/>
          </a:p>
          <a:p>
            <a:pPr lvl="3" eaLnBrk="1" hangingPunct="1">
              <a:spcAft>
                <a:spcPct val="0"/>
              </a:spcAft>
            </a:pPr>
            <a:r>
              <a:rPr dirty="0" smtClean="0"/>
              <a:t>Exceedance rate is calculated over the completeness period of 	macroseismic Intensities (based on historical catalogues)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1509" name="Groupe 42"/>
          <p:cNvGrpSpPr>
            <a:grpSpLocks/>
          </p:cNvGrpSpPr>
          <p:nvPr/>
        </p:nvGrpSpPr>
        <p:grpSpPr bwMode="auto">
          <a:xfrm>
            <a:off x="6388100" y="2249488"/>
            <a:ext cx="2635250" cy="292100"/>
            <a:chOff x="6012160" y="2276892"/>
            <a:chExt cx="3131840" cy="360000"/>
          </a:xfrm>
        </p:grpSpPr>
        <p:pic>
          <p:nvPicPr>
            <p:cNvPr id="2154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2276892"/>
              <a:ext cx="2071303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64870" y="2276892"/>
              <a:ext cx="87913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30613"/>
            <a:ext cx="32543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oupe 41"/>
          <p:cNvGrpSpPr>
            <a:grpSpLocks/>
          </p:cNvGrpSpPr>
          <p:nvPr/>
        </p:nvGrpSpPr>
        <p:grpSpPr bwMode="auto">
          <a:xfrm>
            <a:off x="0" y="3635375"/>
            <a:ext cx="3028950" cy="1979613"/>
            <a:chOff x="3" y="3769066"/>
            <a:chExt cx="3028781" cy="1980000"/>
          </a:xfrm>
        </p:grpSpPr>
        <p:pic>
          <p:nvPicPr>
            <p:cNvPr id="215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" y="3769066"/>
              <a:ext cx="3028781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necteur droit 12"/>
            <p:cNvCxnSpPr/>
            <p:nvPr/>
          </p:nvCxnSpPr>
          <p:spPr>
            <a:xfrm>
              <a:off x="395269" y="4340678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68290" y="4354969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39723" y="4378785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11157" y="4402603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84178" y="4426419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55611" y="4450237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827045" y="4478818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900066" y="4502634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971499" y="4531215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042933" y="4564559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115954" y="4593140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187387" y="4621721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260408" y="4659828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331842" y="4693172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403275" y="4731279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476296" y="4769387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547730" y="4812258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619163" y="4855128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1692184" y="4902763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763618" y="4950397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1835051" y="5002795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908072" y="5059956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979506" y="5107591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050939" y="5164752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2123959" y="5221913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195394" y="5288601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2268414" y="5350525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2339847" y="5421977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2401757" y="5474374"/>
              <a:ext cx="0" cy="34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0213" y="3786188"/>
            <a:ext cx="1708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2639" t="8705" r="20696" b="1995"/>
          <a:stretch>
            <a:fillRect/>
          </a:stretch>
        </p:blipFill>
        <p:spPr bwMode="auto">
          <a:xfrm>
            <a:off x="3254186" y="3455893"/>
            <a:ext cx="236705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oupe 59"/>
          <p:cNvGrpSpPr/>
          <p:nvPr/>
        </p:nvGrpSpPr>
        <p:grpSpPr>
          <a:xfrm>
            <a:off x="1982419" y="4030677"/>
            <a:ext cx="3123591" cy="907083"/>
            <a:chOff x="1982419" y="4030677"/>
            <a:chExt cx="3123591" cy="907083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3701492" y="4030677"/>
              <a:ext cx="1404518" cy="753465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orme libre 50"/>
            <p:cNvSpPr/>
            <p:nvPr/>
          </p:nvSpPr>
          <p:spPr>
            <a:xfrm>
              <a:off x="1982419" y="4799989"/>
              <a:ext cx="1550823" cy="137771"/>
            </a:xfrm>
            <a:custGeom>
              <a:avLst/>
              <a:gdLst>
                <a:gd name="connsiteX0" fmla="*/ 0 w 1550822"/>
                <a:gd name="connsiteY0" fmla="*/ 187757 h 187757"/>
                <a:gd name="connsiteX1" fmla="*/ 336499 w 1550822"/>
                <a:gd name="connsiteY1" fmla="*/ 26822 h 187757"/>
                <a:gd name="connsiteX2" fmla="*/ 1550822 w 1550822"/>
                <a:gd name="connsiteY2" fmla="*/ 26822 h 187757"/>
                <a:gd name="connsiteX0" fmla="*/ 0 w 1528877"/>
                <a:gd name="connsiteY0" fmla="*/ 128017 h 128017"/>
                <a:gd name="connsiteX1" fmla="*/ 314554 w 1528877"/>
                <a:gd name="connsiteY1" fmla="*/ 18288 h 128017"/>
                <a:gd name="connsiteX2" fmla="*/ 1528877 w 1528877"/>
                <a:gd name="connsiteY2" fmla="*/ 18288 h 128017"/>
                <a:gd name="connsiteX0" fmla="*/ 0 w 1528877"/>
                <a:gd name="connsiteY0" fmla="*/ 128017 h 128017"/>
                <a:gd name="connsiteX1" fmla="*/ 314554 w 1528877"/>
                <a:gd name="connsiteY1" fmla="*/ 18288 h 128017"/>
                <a:gd name="connsiteX2" fmla="*/ 1528877 w 1528877"/>
                <a:gd name="connsiteY2" fmla="*/ 18288 h 128017"/>
                <a:gd name="connsiteX0" fmla="*/ 0 w 1550823"/>
                <a:gd name="connsiteY0" fmla="*/ 137771 h 137771"/>
                <a:gd name="connsiteX1" fmla="*/ 314554 w 1550823"/>
                <a:gd name="connsiteY1" fmla="*/ 28042 h 137771"/>
                <a:gd name="connsiteX2" fmla="*/ 1550823 w 1550823"/>
                <a:gd name="connsiteY2" fmla="*/ 13411 h 13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0823" h="137771">
                  <a:moveTo>
                    <a:pt x="0" y="137771"/>
                  </a:moveTo>
                  <a:cubicBezTo>
                    <a:pt x="104851" y="63398"/>
                    <a:pt x="56084" y="48769"/>
                    <a:pt x="314554" y="28042"/>
                  </a:cubicBezTo>
                  <a:cubicBezTo>
                    <a:pt x="573025" y="7315"/>
                    <a:pt x="1072896" y="0"/>
                    <a:pt x="1550823" y="13411"/>
                  </a:cubicBezTo>
                </a:path>
              </a:pathLst>
            </a:cu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250131" y="4864608"/>
            <a:ext cx="3013863" cy="827836"/>
            <a:chOff x="4250131" y="4864608"/>
            <a:chExt cx="3013863" cy="827836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4250131" y="4864608"/>
              <a:ext cx="490119" cy="3877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orme libre 58"/>
            <p:cNvSpPr/>
            <p:nvPr/>
          </p:nvSpPr>
          <p:spPr>
            <a:xfrm>
              <a:off x="5091379" y="5252314"/>
              <a:ext cx="2172615" cy="440130"/>
            </a:xfrm>
            <a:custGeom>
              <a:avLst/>
              <a:gdLst>
                <a:gd name="connsiteX0" fmla="*/ 0 w 2435962"/>
                <a:gd name="connsiteY0" fmla="*/ 58521 h 427939"/>
                <a:gd name="connsiteX1" fmla="*/ 972922 w 2435962"/>
                <a:gd name="connsiteY1" fmla="*/ 380390 h 427939"/>
                <a:gd name="connsiteX2" fmla="*/ 2121408 w 2435962"/>
                <a:gd name="connsiteY2" fmla="*/ 343814 h 427939"/>
                <a:gd name="connsiteX3" fmla="*/ 2435962 w 2435962"/>
                <a:gd name="connsiteY3" fmla="*/ 0 h 427939"/>
                <a:gd name="connsiteX0" fmla="*/ 0 w 2435962"/>
                <a:gd name="connsiteY0" fmla="*/ 58521 h 407212"/>
                <a:gd name="connsiteX1" fmla="*/ 468173 w 2435962"/>
                <a:gd name="connsiteY1" fmla="*/ 336499 h 407212"/>
                <a:gd name="connsiteX2" fmla="*/ 972922 w 2435962"/>
                <a:gd name="connsiteY2" fmla="*/ 380390 h 407212"/>
                <a:gd name="connsiteX3" fmla="*/ 2121408 w 2435962"/>
                <a:gd name="connsiteY3" fmla="*/ 343814 h 407212"/>
                <a:gd name="connsiteX4" fmla="*/ 2435962 w 2435962"/>
                <a:gd name="connsiteY4" fmla="*/ 0 h 407212"/>
                <a:gd name="connsiteX0" fmla="*/ 0 w 2172615"/>
                <a:gd name="connsiteY0" fmla="*/ 256032 h 407212"/>
                <a:gd name="connsiteX1" fmla="*/ 204826 w 2172615"/>
                <a:gd name="connsiteY1" fmla="*/ 336499 h 407212"/>
                <a:gd name="connsiteX2" fmla="*/ 709575 w 2172615"/>
                <a:gd name="connsiteY2" fmla="*/ 380390 h 407212"/>
                <a:gd name="connsiteX3" fmla="*/ 1858061 w 2172615"/>
                <a:gd name="connsiteY3" fmla="*/ 343814 h 407212"/>
                <a:gd name="connsiteX4" fmla="*/ 2172615 w 2172615"/>
                <a:gd name="connsiteY4" fmla="*/ 0 h 407212"/>
                <a:gd name="connsiteX0" fmla="*/ 0 w 2172615"/>
                <a:gd name="connsiteY0" fmla="*/ 256032 h 440130"/>
                <a:gd name="connsiteX1" fmla="*/ 204826 w 2172615"/>
                <a:gd name="connsiteY1" fmla="*/ 336499 h 440130"/>
                <a:gd name="connsiteX2" fmla="*/ 833934 w 2172615"/>
                <a:gd name="connsiteY2" fmla="*/ 438911 h 440130"/>
                <a:gd name="connsiteX3" fmla="*/ 1858061 w 2172615"/>
                <a:gd name="connsiteY3" fmla="*/ 343814 h 440130"/>
                <a:gd name="connsiteX4" fmla="*/ 2172615 w 2172615"/>
                <a:gd name="connsiteY4" fmla="*/ 0 h 4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615" h="440130">
                  <a:moveTo>
                    <a:pt x="0" y="256032"/>
                  </a:moveTo>
                  <a:cubicBezTo>
                    <a:pt x="2438" y="256032"/>
                    <a:pt x="65837" y="306019"/>
                    <a:pt x="204826" y="336499"/>
                  </a:cubicBezTo>
                  <a:cubicBezTo>
                    <a:pt x="343815" y="366979"/>
                    <a:pt x="558395" y="437692"/>
                    <a:pt x="833934" y="438911"/>
                  </a:cubicBezTo>
                  <a:cubicBezTo>
                    <a:pt x="1109473" y="440130"/>
                    <a:pt x="1634948" y="416966"/>
                    <a:pt x="1858061" y="343814"/>
                  </a:cubicBezTo>
                  <a:cubicBezTo>
                    <a:pt x="2081175" y="270662"/>
                    <a:pt x="2137258" y="140208"/>
                    <a:pt x="2172615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PSHA UPDATING PROCESS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867" y="850159"/>
            <a:ext cx="8564979" cy="5289452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chemeClr val="accent5"/>
              </a:buClr>
              <a:defRPr/>
            </a:pPr>
            <a:r>
              <a:rPr dirty="0" smtClean="0"/>
              <a:t>Application</a:t>
            </a:r>
          </a:p>
          <a:p>
            <a:pPr marL="360000" lvl="1" indent="-180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Step 3: The updating process</a:t>
            </a:r>
          </a:p>
          <a:p>
            <a:pPr marL="540000" lvl="2" indent="-180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Applied to each single hazard curve </a:t>
            </a:r>
            <a:br>
              <a:rPr dirty="0" smtClean="0"/>
            </a:br>
            <a:r>
              <a:rPr dirty="0" smtClean="0"/>
              <a:t>of the prior PSHA (Ai)</a:t>
            </a:r>
          </a:p>
          <a:p>
            <a:pPr marL="540000" lvl="2" indent="-180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Updating process is performed at a regional scale</a:t>
            </a:r>
          </a:p>
          <a:p>
            <a:pPr marL="720000" lvl="3" indent="-144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Exceedance rate is cumulated among 19 sites</a:t>
            </a:r>
          </a:p>
          <a:p>
            <a:pPr marL="540000" lvl="2" indent="-180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Accounting for random occurrence of earthquakes</a:t>
            </a:r>
          </a:p>
          <a:p>
            <a:pPr marL="720000" lvl="3" indent="-144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If no correlation between stations: Poisson’s occurrence model</a:t>
            </a:r>
          </a:p>
          <a:p>
            <a:pPr lvl="8">
              <a:spcBef>
                <a:spcPts val="600"/>
              </a:spcBef>
              <a:buFont typeface="Arial" pitchFamily="34" charset="0"/>
              <a:buNone/>
              <a:defRPr/>
            </a:pPr>
            <a:endParaRPr lang="en-US" sz="800" dirty="0" smtClean="0"/>
          </a:p>
          <a:p>
            <a:pPr marL="720000" lvl="3" indent="-144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In case of correlation: Negative binomial distribution </a:t>
            </a:r>
          </a:p>
          <a:p>
            <a:pPr lvl="8">
              <a:spcBef>
                <a:spcPts val="600"/>
              </a:spcBef>
              <a:defRPr/>
            </a:pPr>
            <a:endParaRPr lang="en-US" sz="800" dirty="0" smtClean="0"/>
          </a:p>
          <a:p>
            <a:pPr marL="720000" lvl="3" indent="-14400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dirty="0" smtClean="0"/>
              <a:t>And finally: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2060575"/>
            <a:ext cx="3476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788" y="4391025"/>
            <a:ext cx="33512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050" y="5049838"/>
            <a:ext cx="6330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681038" y="5818188"/>
            <a:ext cx="8435975" cy="581025"/>
            <a:chOff x="680618" y="5818308"/>
            <a:chExt cx="8436485" cy="580341"/>
          </a:xfrm>
        </p:grpSpPr>
        <p:pic>
          <p:nvPicPr>
            <p:cNvPr id="22540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618" y="5894649"/>
              <a:ext cx="3649335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41" name="Groupe 23"/>
            <p:cNvGrpSpPr>
              <a:grpSpLocks/>
            </p:cNvGrpSpPr>
            <p:nvPr/>
          </p:nvGrpSpPr>
          <p:grpSpPr bwMode="auto">
            <a:xfrm>
              <a:off x="4640108" y="5818308"/>
              <a:ext cx="4476995" cy="576000"/>
              <a:chOff x="4438402" y="5697284"/>
              <a:chExt cx="4476995" cy="576000"/>
            </a:xfrm>
          </p:grpSpPr>
          <p:pic>
            <p:nvPicPr>
              <p:cNvPr id="22542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38402" y="5697284"/>
                <a:ext cx="1526001" cy="5760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22543" name="ZoneTexte 22"/>
              <p:cNvSpPr txBox="1">
                <a:spLocks noChangeArrowheads="1"/>
              </p:cNvSpPr>
              <p:nvPr/>
            </p:nvSpPr>
            <p:spPr bwMode="auto">
              <a:xfrm>
                <a:off x="6024280" y="5779356"/>
                <a:ext cx="2891117" cy="43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>
                <a:spAutoFit/>
              </a:bodyPr>
              <a:lstStyle/>
              <a:p>
                <a:r>
                  <a:rPr lang="en-US" sz="1400" b="1" i="1">
                    <a:latin typeface="Comic Sans MS" pitchFamily="66" charset="0"/>
                  </a:rPr>
                  <a:t>Likelihood becomes the updated weight of the hazard curve A</a:t>
                </a:r>
                <a:r>
                  <a:rPr lang="en-US" sz="1400" b="1" i="1" baseline="-25000">
                    <a:latin typeface="Comic Sans MS" pitchFamily="66" charset="0"/>
                  </a:rPr>
                  <a:t>i</a:t>
                </a:r>
              </a:p>
            </p:txBody>
          </p:sp>
        </p:grpSp>
      </p:grpSp>
      <p:sp>
        <p:nvSpPr>
          <p:cNvPr id="22538" name="ZoneTexte 13"/>
          <p:cNvSpPr txBox="1">
            <a:spLocks noChangeArrowheads="1"/>
          </p:cNvSpPr>
          <p:nvPr/>
        </p:nvSpPr>
        <p:spPr bwMode="auto">
          <a:xfrm>
            <a:off x="7893050" y="1236663"/>
            <a:ext cx="10271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en-US" sz="1600">
                <a:latin typeface="Comic Sans MS" pitchFamily="66" charset="0"/>
              </a:rPr>
              <a:t>likelyhood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7597775" y="1371600"/>
            <a:ext cx="282575" cy="604838"/>
          </a:xfrm>
          <a:custGeom>
            <a:avLst/>
            <a:gdLst>
              <a:gd name="connsiteX0" fmla="*/ 282388 w 282388"/>
              <a:gd name="connsiteY0" fmla="*/ 0 h 605118"/>
              <a:gd name="connsiteX1" fmla="*/ 107577 w 282388"/>
              <a:gd name="connsiteY1" fmla="*/ 134471 h 605118"/>
              <a:gd name="connsiteX2" fmla="*/ 0 w 282388"/>
              <a:gd name="connsiteY2" fmla="*/ 60511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388" h="605118">
                <a:moveTo>
                  <a:pt x="282388" y="0"/>
                </a:moveTo>
                <a:cubicBezTo>
                  <a:pt x="218515" y="16809"/>
                  <a:pt x="154642" y="33618"/>
                  <a:pt x="107577" y="134471"/>
                </a:cubicBezTo>
                <a:cubicBezTo>
                  <a:pt x="60512" y="235324"/>
                  <a:pt x="30256" y="420221"/>
                  <a:pt x="0" y="605118"/>
                </a:cubicBezTo>
              </a:path>
            </a:pathLst>
          </a:custGeom>
          <a:ln>
            <a:solidFill>
              <a:schemeClr val="tx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7059" y="3055003"/>
            <a:ext cx="1586942" cy="10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PSHA UPDATING PROCESS</a:t>
            </a:r>
            <a:endParaRPr lang="en-US" dirty="0"/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323850" y="836613"/>
            <a:ext cx="8280400" cy="528955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Application</a:t>
            </a:r>
          </a:p>
          <a:p>
            <a:pPr lvl="1" eaLnBrk="1" hangingPunct="1">
              <a:spcAft>
                <a:spcPct val="0"/>
              </a:spcAft>
            </a:pPr>
            <a:r>
              <a:rPr smtClean="0">
                <a:solidFill>
                  <a:srgbClr val="3F3F3F"/>
                </a:solidFill>
              </a:rPr>
              <a:t>Step 4: Logic tree developed for Bayesian updating</a:t>
            </a:r>
          </a:p>
          <a:p>
            <a:pPr lvl="2"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6 PGA-to-Intensity relationships</a:t>
            </a:r>
          </a:p>
          <a:p>
            <a:pPr lvl="2" eaLnBrk="1" hangingPunct="1">
              <a:spcAft>
                <a:spcPct val="0"/>
              </a:spcAft>
            </a:pPr>
            <a:r>
              <a:rPr smtClean="0">
                <a:solidFill>
                  <a:srgbClr val="5F5F5F"/>
                </a:solidFill>
              </a:rPr>
              <a:t>4 macroseismic Intensity ranges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2752725"/>
            <a:ext cx="91519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237129" y="6453188"/>
            <a:ext cx="6214596" cy="40481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Updating of a PSHA Based on Bayesian Inference With Historical Macroseismic </a:t>
            </a:r>
            <a:r>
              <a:rPr lang="en-US" dirty="0" smtClean="0"/>
              <a:t>Intensities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bleu avec photo Cap2030">
  <a:themeElements>
    <a:clrScheme name="EDF_Couleurs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5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60000"/>
              <a:lumOff val="40000"/>
            </a:schemeClr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bleu avec photo Cap2030</Template>
  <TotalTime>721</TotalTime>
  <Words>821</Words>
  <Application>Microsoft Office PowerPoint</Application>
  <PresentationFormat>Affichage à l'écran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PPT bleu avec photo Cap2030</vt:lpstr>
      <vt:lpstr>Diapositive 1</vt:lpstr>
      <vt:lpstr>OUTLINE</vt:lpstr>
      <vt:lpstr>INTRODUCTION &amp; BACKGROUND</vt:lpstr>
      <vt:lpstr>OBJECTIVE OF THE PAPER</vt:lpstr>
      <vt:lpstr>PSHA UPDATING PROCESS</vt:lpstr>
      <vt:lpstr>PSHA UPDATING PROCESS</vt:lpstr>
      <vt:lpstr>PSHA UPDATING PROCESS</vt:lpstr>
      <vt:lpstr>PSHA UPDATING PROCESS</vt:lpstr>
      <vt:lpstr>PSHA UPDATING PROCESS</vt:lpstr>
      <vt:lpstr>HISTORICAL OBservations </vt:lpstr>
      <vt:lpstr>RESULTS</vt:lpstr>
      <vt:lpstr>CONCLUSIONS &amp; PERSPECTIVES</vt:lpstr>
      <vt:lpstr>Thank you for your attention !</vt:lpstr>
    </vt:vector>
  </TitlesOfParts>
  <Company>EDF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I36830</dc:creator>
  <cp:lastModifiedBy>I36830</cp:lastModifiedBy>
  <cp:revision>66</cp:revision>
  <dcterms:created xsi:type="dcterms:W3CDTF">2017-01-08T07:37:05Z</dcterms:created>
  <dcterms:modified xsi:type="dcterms:W3CDTF">2017-04-06T06:48:09Z</dcterms:modified>
</cp:coreProperties>
</file>