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4" r:id="rId2"/>
    <p:sldId id="279" r:id="rId3"/>
    <p:sldId id="256" r:id="rId4"/>
    <p:sldId id="280" r:id="rId5"/>
    <p:sldId id="258" r:id="rId6"/>
    <p:sldId id="274" r:id="rId7"/>
    <p:sldId id="276" r:id="rId8"/>
    <p:sldId id="277" r:id="rId9"/>
    <p:sldId id="269" r:id="rId10"/>
    <p:sldId id="270" r:id="rId11"/>
    <p:sldId id="259" r:id="rId12"/>
    <p:sldId id="260" r:id="rId13"/>
    <p:sldId id="278" r:id="rId14"/>
    <p:sldId id="264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AE9F0"/>
    <a:srgbClr val="E1FFFF"/>
    <a:srgbClr val="CCECFF"/>
    <a:srgbClr val="FF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E2BC7-DF9B-4417-8C9C-86DFC1F2A11C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46FCB-D59E-4399-B8D1-BFD87EDE7F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8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536CD-3EC6-45D2-B9FD-690494DEC96B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826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72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717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9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68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7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1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74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2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9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65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84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C57CB-F5CF-428B-8268-9FFCE62D8A0B}" type="datetimeFigureOut">
              <a:rPr lang="en-GB" smtClean="0"/>
              <a:t>05/04/2017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1CD68-4A9A-4D11-934F-D58335DD47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54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6992" y="2528330"/>
            <a:ext cx="10858016" cy="2023524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600" b="1" dirty="0">
                <a:ln/>
                <a:solidFill>
                  <a:srgbClr val="FF0000"/>
                </a:solidFill>
              </a:rPr>
              <a:t>Physics-based modelling of the 2016 </a:t>
            </a:r>
            <a:r>
              <a:rPr lang="en-GB" sz="3600" b="1" dirty="0" smtClean="0">
                <a:ln/>
                <a:solidFill>
                  <a:srgbClr val="FF0000"/>
                </a:solidFill>
              </a:rPr>
              <a:t>Amatrice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sz="3600" b="1" dirty="0" smtClean="0">
                <a:ln/>
                <a:solidFill>
                  <a:srgbClr val="FF0000"/>
                </a:solidFill>
              </a:rPr>
              <a:t>(central </a:t>
            </a:r>
            <a:r>
              <a:rPr lang="en-GB" sz="3600" b="1" dirty="0">
                <a:ln/>
                <a:solidFill>
                  <a:srgbClr val="FF0000"/>
                </a:solidFill>
              </a:rPr>
              <a:t>Italy) earthquake </a:t>
            </a:r>
            <a:r>
              <a:rPr lang="en-GB" sz="3600" b="1" dirty="0" smtClean="0">
                <a:ln/>
                <a:solidFill>
                  <a:srgbClr val="FF0000"/>
                </a:solidFill>
              </a:rPr>
              <a:t>sequence</a:t>
            </a:r>
            <a:endParaRPr lang="it-IT" sz="1800" b="1" dirty="0">
              <a:ln/>
              <a:solidFill>
                <a:srgbClr val="FF0000"/>
              </a:solidFill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643133" y="2018308"/>
            <a:ext cx="10873208" cy="0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it-IT" b="1" ker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643133" y="4959595"/>
            <a:ext cx="10873208" cy="72008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it-IT" b="1" ker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2" name="Rectangle 1"/>
          <p:cNvSpPr/>
          <p:nvPr/>
        </p:nvSpPr>
        <p:spPr>
          <a:xfrm>
            <a:off x="659396" y="5254402"/>
            <a:ext cx="10873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000" b="1" dirty="0">
                <a:cs typeface="GentiumAlt"/>
              </a:rPr>
              <a:t>British Seismology Meeting </a:t>
            </a:r>
            <a:endParaRPr lang="it-IT" sz="2000" b="1" dirty="0" smtClean="0">
              <a:cs typeface="GentiumAlt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GB" sz="20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Reading, </a:t>
            </a:r>
            <a:r>
              <a:rPr lang="en-GB" sz="2000" dirty="0" smtClean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GB" sz="2000" baseline="30000" dirty="0" smtClean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GB" sz="2000" dirty="0" smtClean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-7</a:t>
            </a:r>
            <a:r>
              <a:rPr lang="en-GB" sz="2000" baseline="30000" dirty="0" smtClean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GB" sz="2000" dirty="0" smtClean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April </a:t>
            </a:r>
            <a:r>
              <a:rPr lang="en-GB" sz="2000" dirty="0"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2017</a:t>
            </a:r>
            <a:endParaRPr lang="en-GB" sz="2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1300" y="332656"/>
            <a:ext cx="69088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Simone Mancini,   Margarita Segou,  Max Werner</a:t>
            </a:r>
          </a:p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British Geological Survey, The Lyell Centre, Edinburgh (UK)</a:t>
            </a:r>
          </a:p>
          <a:p>
            <a:pPr algn="ctr"/>
            <a:endParaRPr lang="en-GB" sz="500" dirty="0"/>
          </a:p>
          <a:p>
            <a:pPr algn="ctr"/>
            <a:r>
              <a:rPr lang="en-GB" sz="1400" dirty="0" smtClean="0"/>
              <a:t>School of Earth Sciences, University </a:t>
            </a:r>
            <a:r>
              <a:rPr lang="en-GB" sz="1400" dirty="0"/>
              <a:t>of </a:t>
            </a:r>
            <a:r>
              <a:rPr lang="en-GB" sz="1400" dirty="0" smtClean="0"/>
              <a:t>Bristol (UK)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136341" y="310986"/>
            <a:ext cx="384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1, 2</a:t>
            </a:r>
            <a:endParaRPr lang="en-GB" sz="1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76793" y="880124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1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08923" y="330485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93863" y="1190570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2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33" y="1004257"/>
            <a:ext cx="2757849" cy="6063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97080" y="330085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2</a:t>
            </a:r>
            <a:endParaRPr lang="en-GB" sz="1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605" y="977201"/>
            <a:ext cx="1870278" cy="54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r="15300"/>
          <a:stretch/>
        </p:blipFill>
        <p:spPr>
          <a:xfrm>
            <a:off x="6140667" y="1411536"/>
            <a:ext cx="6051333" cy="52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r="15825"/>
          <a:stretch/>
        </p:blipFill>
        <p:spPr>
          <a:xfrm>
            <a:off x="0" y="1411536"/>
            <a:ext cx="6012667" cy="522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71" y="5696839"/>
            <a:ext cx="1874411" cy="1036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9122543" y="2236980"/>
            <a:ext cx="1599798" cy="523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60 +/- 9 forecasted </a:t>
            </a:r>
          </a:p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events of M&gt;2.5 </a:t>
            </a:r>
            <a:endParaRPr lang="en-GB" sz="1400" dirty="0">
              <a:solidFill>
                <a:srgbClr val="C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8791628" y="2792134"/>
            <a:ext cx="605625" cy="6331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5118" y="102627"/>
            <a:ext cx="1186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B0F0"/>
                </a:solidFill>
              </a:rPr>
              <a:t>MODEL C </a:t>
            </a:r>
            <a:r>
              <a:rPr lang="en-GB" sz="2000" b="1" dirty="0" smtClean="0"/>
              <a:t>-</a:t>
            </a:r>
            <a:r>
              <a:rPr lang="en-GB" sz="2000" dirty="0" smtClean="0"/>
              <a:t> Forecast from 24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August to 29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/>
              <a:t>October (Rate-and-State friction theory)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9841" y="577452"/>
            <a:ext cx="505911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Reference rate evaluated from 1990 to 2016 with magnitude of completeness = 2.5, on a 2x2 km spatial grid;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40667" y="578298"/>
            <a:ext cx="54029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Shear stressing rate retrofitted using the observed seismicity;</a:t>
            </a:r>
          </a:p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Forecast weighted by the depth of the observed seismicity.</a:t>
            </a:r>
            <a:endParaRPr lang="en-GB" sz="1500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96" y="5697285"/>
            <a:ext cx="3462255" cy="103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60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15562"/>
          <a:stretch/>
        </p:blipFill>
        <p:spPr>
          <a:xfrm>
            <a:off x="6146167" y="1409035"/>
            <a:ext cx="6045833" cy="5223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91" y="5627619"/>
            <a:ext cx="1961825" cy="970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645032" y="3911886"/>
            <a:ext cx="1833835" cy="523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140 +/- 115 forecasted</a:t>
            </a:r>
          </a:p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events of M&gt;2.5 </a:t>
            </a:r>
            <a:endParaRPr lang="en-GB" sz="1400" dirty="0">
              <a:solidFill>
                <a:srgbClr val="C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7559689" y="3277381"/>
            <a:ext cx="660739" cy="6345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6352" y="75427"/>
            <a:ext cx="1186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B0F0"/>
                </a:solidFill>
              </a:rPr>
              <a:t>MODEL A</a:t>
            </a:r>
            <a:r>
              <a:rPr lang="en-GB" sz="2000" dirty="0"/>
              <a:t> </a:t>
            </a:r>
            <a:r>
              <a:rPr lang="en-GB" sz="2000" dirty="0" smtClean="0"/>
              <a:t>- Forecast from 30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October to 17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/>
              <a:t>January (Rate-and-State friction theory)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r="15932"/>
          <a:stretch/>
        </p:blipFill>
        <p:spPr>
          <a:xfrm>
            <a:off x="0" y="1409035"/>
            <a:ext cx="6026487" cy="522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12" y="5626451"/>
            <a:ext cx="3732480" cy="9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49041" y="577452"/>
            <a:ext cx="505911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Reference rate evaluated from 1990 to 2016 with magnitude of completeness = 2.5, on a 2x2 km spatial grid;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79752" y="577452"/>
            <a:ext cx="573063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Wide range </a:t>
            </a:r>
            <a:r>
              <a:rPr lang="en-GB" sz="1500" dirty="0">
                <a:solidFill>
                  <a:srgbClr val="FF0000"/>
                </a:solidFill>
              </a:rPr>
              <a:t>of 10 possible shear stressing rate taken from </a:t>
            </a:r>
            <a:r>
              <a:rPr lang="en-GB" sz="1500" dirty="0" smtClean="0">
                <a:solidFill>
                  <a:srgbClr val="FF0000"/>
                </a:solidFill>
              </a:rPr>
              <a:t>literature</a:t>
            </a:r>
          </a:p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FF0000"/>
                </a:solidFill>
              </a:rPr>
              <a:t>Normal stress = 0.1 </a:t>
            </a:r>
            <a:r>
              <a:rPr lang="en-GB" sz="1500" dirty="0" smtClean="0">
                <a:solidFill>
                  <a:srgbClr val="FF0000"/>
                </a:solidFill>
              </a:rPr>
              <a:t>MPa/year</a:t>
            </a:r>
            <a:r>
              <a:rPr lang="en-GB" sz="1500" dirty="0">
                <a:solidFill>
                  <a:srgbClr val="FF0000"/>
                </a:solidFill>
              </a:rPr>
              <a:t>; </a:t>
            </a:r>
            <a:r>
              <a:rPr lang="en-GB" sz="1500" dirty="0" smtClean="0">
                <a:solidFill>
                  <a:srgbClr val="FF0000"/>
                </a:solidFill>
              </a:rPr>
              <a:t> </a:t>
            </a:r>
            <a:endParaRPr lang="en-GB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15562"/>
          <a:stretch/>
        </p:blipFill>
        <p:spPr>
          <a:xfrm>
            <a:off x="6150333" y="1373726"/>
            <a:ext cx="6041667" cy="52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057" y="5764352"/>
            <a:ext cx="1961825" cy="970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49757" y="3935415"/>
            <a:ext cx="1691169" cy="523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140 +/- 9 forecasted </a:t>
            </a:r>
          </a:p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events of M&gt;2.5 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6352" y="75427"/>
            <a:ext cx="1186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B0F0"/>
                </a:solidFill>
              </a:rPr>
              <a:t>MODEL C</a:t>
            </a:r>
            <a:r>
              <a:rPr lang="en-GB" sz="2000" dirty="0" smtClean="0"/>
              <a:t> - Forecast from 30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October to 17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/>
              <a:t>January (Rate-and-State friction theory)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r="15825"/>
          <a:stretch/>
        </p:blipFill>
        <p:spPr>
          <a:xfrm>
            <a:off x="0" y="1373726"/>
            <a:ext cx="6012667" cy="52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43" y="5763184"/>
            <a:ext cx="3732480" cy="9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7559689" y="3277381"/>
            <a:ext cx="660739" cy="6345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9841" y="577452"/>
            <a:ext cx="505911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Reference rate evaluated from 1990 to 2016 with magnitude of completeness = 2.5, on a 2x2 km spatial grid;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40667" y="578298"/>
            <a:ext cx="54029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Shear stressing rate retrofitted using the observed seismicity;</a:t>
            </a:r>
          </a:p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Forecast weighted by the depth of the observed seismicity.</a:t>
            </a:r>
            <a:endParaRPr lang="en-GB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9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2592"/>
          <a:stretch/>
        </p:blipFill>
        <p:spPr>
          <a:xfrm>
            <a:off x="817967" y="957000"/>
            <a:ext cx="10556066" cy="57232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562519" y="2451798"/>
            <a:ext cx="1519548" cy="1874018"/>
          </a:xfrm>
          <a:custGeom>
            <a:avLst/>
            <a:gdLst>
              <a:gd name="connsiteX0" fmla="*/ 3732 w 1694439"/>
              <a:gd name="connsiteY0" fmla="*/ 0 h 2034074"/>
              <a:gd name="connsiteX1" fmla="*/ 0 w 1694439"/>
              <a:gd name="connsiteY1" fmla="*/ 933061 h 2034074"/>
              <a:gd name="connsiteX2" fmla="*/ 55983 w 1694439"/>
              <a:gd name="connsiteY2" fmla="*/ 1119674 h 2034074"/>
              <a:gd name="connsiteX3" fmla="*/ 149289 w 1694439"/>
              <a:gd name="connsiteY3" fmla="*/ 1306286 h 2034074"/>
              <a:gd name="connsiteX4" fmla="*/ 291115 w 1694439"/>
              <a:gd name="connsiteY4" fmla="*/ 1481701 h 2034074"/>
              <a:gd name="connsiteX5" fmla="*/ 477727 w 1694439"/>
              <a:gd name="connsiteY5" fmla="*/ 1638456 h 2034074"/>
              <a:gd name="connsiteX6" fmla="*/ 686733 w 1694439"/>
              <a:gd name="connsiteY6" fmla="*/ 1742959 h 2034074"/>
              <a:gd name="connsiteX7" fmla="*/ 925596 w 1694439"/>
              <a:gd name="connsiteY7" fmla="*/ 1836265 h 2034074"/>
              <a:gd name="connsiteX8" fmla="*/ 1283892 w 1694439"/>
              <a:gd name="connsiteY8" fmla="*/ 1944500 h 2034074"/>
              <a:gd name="connsiteX9" fmla="*/ 1436914 w 1694439"/>
              <a:gd name="connsiteY9" fmla="*/ 1966893 h 2034074"/>
              <a:gd name="connsiteX10" fmla="*/ 1586204 w 1694439"/>
              <a:gd name="connsiteY10" fmla="*/ 2007948 h 2034074"/>
              <a:gd name="connsiteX11" fmla="*/ 1694439 w 1694439"/>
              <a:gd name="connsiteY11" fmla="*/ 2034074 h 2034074"/>
              <a:gd name="connsiteX12" fmla="*/ 1694439 w 1694439"/>
              <a:gd name="connsiteY12" fmla="*/ 1254034 h 2034074"/>
              <a:gd name="connsiteX13" fmla="*/ 1582471 w 1694439"/>
              <a:gd name="connsiteY13" fmla="*/ 1205515 h 2034074"/>
              <a:gd name="connsiteX14" fmla="*/ 1362269 w 1694439"/>
              <a:gd name="connsiteY14" fmla="*/ 1149532 h 2034074"/>
              <a:gd name="connsiteX15" fmla="*/ 1160728 w 1694439"/>
              <a:gd name="connsiteY15" fmla="*/ 1078619 h 2034074"/>
              <a:gd name="connsiteX16" fmla="*/ 843487 w 1694439"/>
              <a:gd name="connsiteY16" fmla="*/ 959187 h 2034074"/>
              <a:gd name="connsiteX17" fmla="*/ 630749 w 1694439"/>
              <a:gd name="connsiteY17" fmla="*/ 843488 h 2034074"/>
              <a:gd name="connsiteX18" fmla="*/ 466530 w 1694439"/>
              <a:gd name="connsiteY18" fmla="*/ 720323 h 2034074"/>
              <a:gd name="connsiteX19" fmla="*/ 264989 w 1694439"/>
              <a:gd name="connsiteY19" fmla="*/ 537443 h 2034074"/>
              <a:gd name="connsiteX20" fmla="*/ 85841 w 1694439"/>
              <a:gd name="connsiteY20" fmla="*/ 235132 h 2034074"/>
              <a:gd name="connsiteX21" fmla="*/ 3732 w 1694439"/>
              <a:gd name="connsiteY2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94439" h="2034074">
                <a:moveTo>
                  <a:pt x="3732" y="0"/>
                </a:moveTo>
                <a:lnTo>
                  <a:pt x="0" y="933061"/>
                </a:lnTo>
                <a:lnTo>
                  <a:pt x="55983" y="1119674"/>
                </a:lnTo>
                <a:lnTo>
                  <a:pt x="149289" y="1306286"/>
                </a:lnTo>
                <a:lnTo>
                  <a:pt x="291115" y="1481701"/>
                </a:lnTo>
                <a:lnTo>
                  <a:pt x="477727" y="1638456"/>
                </a:lnTo>
                <a:lnTo>
                  <a:pt x="686733" y="1742959"/>
                </a:lnTo>
                <a:lnTo>
                  <a:pt x="925596" y="1836265"/>
                </a:lnTo>
                <a:lnTo>
                  <a:pt x="1283892" y="1944500"/>
                </a:lnTo>
                <a:lnTo>
                  <a:pt x="1436914" y="1966893"/>
                </a:lnTo>
                <a:lnTo>
                  <a:pt x="1586204" y="2007948"/>
                </a:lnTo>
                <a:lnTo>
                  <a:pt x="1694439" y="2034074"/>
                </a:lnTo>
                <a:lnTo>
                  <a:pt x="1694439" y="1254034"/>
                </a:lnTo>
                <a:lnTo>
                  <a:pt x="1582471" y="1205515"/>
                </a:lnTo>
                <a:lnTo>
                  <a:pt x="1362269" y="1149532"/>
                </a:lnTo>
                <a:lnTo>
                  <a:pt x="1160728" y="1078619"/>
                </a:lnTo>
                <a:lnTo>
                  <a:pt x="843487" y="959187"/>
                </a:lnTo>
                <a:lnTo>
                  <a:pt x="630749" y="843488"/>
                </a:lnTo>
                <a:lnTo>
                  <a:pt x="466530" y="720323"/>
                </a:lnTo>
                <a:lnTo>
                  <a:pt x="264989" y="537443"/>
                </a:lnTo>
                <a:lnTo>
                  <a:pt x="85841" y="235132"/>
                </a:lnTo>
                <a:lnTo>
                  <a:pt x="3732" y="0"/>
                </a:lnTo>
                <a:close/>
              </a:path>
            </a:pathLst>
          </a:custGeom>
          <a:solidFill>
            <a:srgbClr val="595959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3112213" y="4114800"/>
            <a:ext cx="2218438" cy="633046"/>
          </a:xfrm>
          <a:custGeom>
            <a:avLst/>
            <a:gdLst>
              <a:gd name="connsiteX0" fmla="*/ 3732 w 2485675"/>
              <a:gd name="connsiteY0" fmla="*/ 0 h 683001"/>
              <a:gd name="connsiteX1" fmla="*/ 0 w 2485675"/>
              <a:gd name="connsiteY1" fmla="*/ 156755 h 683001"/>
              <a:gd name="connsiteX2" fmla="*/ 343366 w 2485675"/>
              <a:gd name="connsiteY2" fmla="*/ 220203 h 683001"/>
              <a:gd name="connsiteX3" fmla="*/ 634481 w 2485675"/>
              <a:gd name="connsiteY3" fmla="*/ 261258 h 683001"/>
              <a:gd name="connsiteX4" fmla="*/ 1048760 w 2485675"/>
              <a:gd name="connsiteY4" fmla="*/ 317241 h 683001"/>
              <a:gd name="connsiteX5" fmla="*/ 1336143 w 2485675"/>
              <a:gd name="connsiteY5" fmla="*/ 343367 h 683001"/>
              <a:gd name="connsiteX6" fmla="*/ 1713100 w 2485675"/>
              <a:gd name="connsiteY6" fmla="*/ 376957 h 683001"/>
              <a:gd name="connsiteX7" fmla="*/ 2045270 w 2485675"/>
              <a:gd name="connsiteY7" fmla="*/ 399351 h 683001"/>
              <a:gd name="connsiteX8" fmla="*/ 2355046 w 2485675"/>
              <a:gd name="connsiteY8" fmla="*/ 406815 h 683001"/>
              <a:gd name="connsiteX9" fmla="*/ 2418494 w 2485675"/>
              <a:gd name="connsiteY9" fmla="*/ 425476 h 683001"/>
              <a:gd name="connsiteX10" fmla="*/ 2474478 w 2485675"/>
              <a:gd name="connsiteY10" fmla="*/ 683001 h 683001"/>
              <a:gd name="connsiteX11" fmla="*/ 2485675 w 2485675"/>
              <a:gd name="connsiteY11" fmla="*/ 511318 h 683001"/>
              <a:gd name="connsiteX12" fmla="*/ 2403565 w 2485675"/>
              <a:gd name="connsiteY12" fmla="*/ 272454 h 683001"/>
              <a:gd name="connsiteX13" fmla="*/ 2209488 w 2485675"/>
              <a:gd name="connsiteY13" fmla="*/ 272454 h 683001"/>
              <a:gd name="connsiteX14" fmla="*/ 1914641 w 2485675"/>
              <a:gd name="connsiteY14" fmla="*/ 238864 h 683001"/>
              <a:gd name="connsiteX15" fmla="*/ 1560078 w 2485675"/>
              <a:gd name="connsiteY15" fmla="*/ 209006 h 683001"/>
              <a:gd name="connsiteX16" fmla="*/ 1119673 w 2485675"/>
              <a:gd name="connsiteY16" fmla="*/ 171684 h 683001"/>
              <a:gd name="connsiteX17" fmla="*/ 615820 w 2485675"/>
              <a:gd name="connsiteY17" fmla="*/ 104503 h 683001"/>
              <a:gd name="connsiteX18" fmla="*/ 391885 w 2485675"/>
              <a:gd name="connsiteY18" fmla="*/ 59716 h 683001"/>
              <a:gd name="connsiteX19" fmla="*/ 134360 w 2485675"/>
              <a:gd name="connsiteY19" fmla="*/ 22394 h 683001"/>
              <a:gd name="connsiteX20" fmla="*/ 3732 w 2485675"/>
              <a:gd name="connsiteY20" fmla="*/ 0 h 68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85675" h="683001">
                <a:moveTo>
                  <a:pt x="3732" y="0"/>
                </a:moveTo>
                <a:lnTo>
                  <a:pt x="0" y="156755"/>
                </a:lnTo>
                <a:lnTo>
                  <a:pt x="343366" y="220203"/>
                </a:lnTo>
                <a:lnTo>
                  <a:pt x="634481" y="261258"/>
                </a:lnTo>
                <a:lnTo>
                  <a:pt x="1048760" y="317241"/>
                </a:lnTo>
                <a:lnTo>
                  <a:pt x="1336143" y="343367"/>
                </a:lnTo>
                <a:lnTo>
                  <a:pt x="1713100" y="376957"/>
                </a:lnTo>
                <a:lnTo>
                  <a:pt x="2045270" y="399351"/>
                </a:lnTo>
                <a:lnTo>
                  <a:pt x="2355046" y="406815"/>
                </a:lnTo>
                <a:lnTo>
                  <a:pt x="2418494" y="425476"/>
                </a:lnTo>
                <a:lnTo>
                  <a:pt x="2474478" y="683001"/>
                </a:lnTo>
                <a:lnTo>
                  <a:pt x="2485675" y="511318"/>
                </a:lnTo>
                <a:lnTo>
                  <a:pt x="2403565" y="272454"/>
                </a:lnTo>
                <a:lnTo>
                  <a:pt x="2209488" y="272454"/>
                </a:lnTo>
                <a:lnTo>
                  <a:pt x="1914641" y="238864"/>
                </a:lnTo>
                <a:lnTo>
                  <a:pt x="1560078" y="209006"/>
                </a:lnTo>
                <a:lnTo>
                  <a:pt x="1119673" y="171684"/>
                </a:lnTo>
                <a:lnTo>
                  <a:pt x="615820" y="104503"/>
                </a:lnTo>
                <a:lnTo>
                  <a:pt x="391885" y="59716"/>
                </a:lnTo>
                <a:lnTo>
                  <a:pt x="134360" y="22394"/>
                </a:lnTo>
                <a:lnTo>
                  <a:pt x="3732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24000" y="153827"/>
            <a:ext cx="9144000" cy="688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b="1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entiumAlt"/>
              </a:rPr>
              <a:t>Uncertainty changes as new data are available</a:t>
            </a:r>
            <a:endParaRPr lang="en-GB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entiumAlt"/>
            </a:endParaRPr>
          </a:p>
        </p:txBody>
      </p:sp>
    </p:spTree>
    <p:extLst>
      <p:ext uri="{BB962C8B-B14F-4D97-AF65-F5344CB8AC3E}">
        <p14:creationId xmlns:p14="http://schemas.microsoft.com/office/powerpoint/2010/main" val="6962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r="7528"/>
          <a:stretch/>
        </p:blipFill>
        <p:spPr>
          <a:xfrm>
            <a:off x="0" y="1027611"/>
            <a:ext cx="12123611" cy="5548057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313345" y="1453467"/>
            <a:ext cx="7519488" cy="4511040"/>
          </a:xfrm>
          <a:custGeom>
            <a:avLst/>
            <a:gdLst>
              <a:gd name="connsiteX0" fmla="*/ 8708 w 7515497"/>
              <a:gd name="connsiteY0" fmla="*/ 4502332 h 4511040"/>
              <a:gd name="connsiteX1" fmla="*/ 0 w 7515497"/>
              <a:gd name="connsiteY1" fmla="*/ 0 h 4511040"/>
              <a:gd name="connsiteX2" fmla="*/ 3570514 w 7515497"/>
              <a:gd name="connsiteY2" fmla="*/ 0 h 4511040"/>
              <a:gd name="connsiteX3" fmla="*/ 3570514 w 7515497"/>
              <a:gd name="connsiteY3" fmla="*/ 1402080 h 4511040"/>
              <a:gd name="connsiteX4" fmla="*/ 6226628 w 7515497"/>
              <a:gd name="connsiteY4" fmla="*/ 1393372 h 4511040"/>
              <a:gd name="connsiteX5" fmla="*/ 6235337 w 7515497"/>
              <a:gd name="connsiteY5" fmla="*/ 0 h 4511040"/>
              <a:gd name="connsiteX6" fmla="*/ 7515497 w 7515497"/>
              <a:gd name="connsiteY6" fmla="*/ 0 h 4511040"/>
              <a:gd name="connsiteX7" fmla="*/ 7506788 w 7515497"/>
              <a:gd name="connsiteY7" fmla="*/ 4511040 h 4511040"/>
              <a:gd name="connsiteX8" fmla="*/ 8708 w 7515497"/>
              <a:gd name="connsiteY8" fmla="*/ 4502332 h 4511040"/>
              <a:gd name="connsiteX0" fmla="*/ 2358 w 7515497"/>
              <a:gd name="connsiteY0" fmla="*/ 4508682 h 4511040"/>
              <a:gd name="connsiteX1" fmla="*/ 0 w 7515497"/>
              <a:gd name="connsiteY1" fmla="*/ 0 h 4511040"/>
              <a:gd name="connsiteX2" fmla="*/ 3570514 w 7515497"/>
              <a:gd name="connsiteY2" fmla="*/ 0 h 4511040"/>
              <a:gd name="connsiteX3" fmla="*/ 3570514 w 7515497"/>
              <a:gd name="connsiteY3" fmla="*/ 1402080 h 4511040"/>
              <a:gd name="connsiteX4" fmla="*/ 6226628 w 7515497"/>
              <a:gd name="connsiteY4" fmla="*/ 1393372 h 4511040"/>
              <a:gd name="connsiteX5" fmla="*/ 6235337 w 7515497"/>
              <a:gd name="connsiteY5" fmla="*/ 0 h 4511040"/>
              <a:gd name="connsiteX6" fmla="*/ 7515497 w 7515497"/>
              <a:gd name="connsiteY6" fmla="*/ 0 h 4511040"/>
              <a:gd name="connsiteX7" fmla="*/ 7506788 w 7515497"/>
              <a:gd name="connsiteY7" fmla="*/ 4511040 h 4511040"/>
              <a:gd name="connsiteX8" fmla="*/ 2358 w 7515497"/>
              <a:gd name="connsiteY8" fmla="*/ 4508682 h 4511040"/>
              <a:gd name="connsiteX0" fmla="*/ 2358 w 7519488"/>
              <a:gd name="connsiteY0" fmla="*/ 4508682 h 4511040"/>
              <a:gd name="connsiteX1" fmla="*/ 0 w 7519488"/>
              <a:gd name="connsiteY1" fmla="*/ 0 h 4511040"/>
              <a:gd name="connsiteX2" fmla="*/ 3570514 w 7519488"/>
              <a:gd name="connsiteY2" fmla="*/ 0 h 4511040"/>
              <a:gd name="connsiteX3" fmla="*/ 3570514 w 7519488"/>
              <a:gd name="connsiteY3" fmla="*/ 1402080 h 4511040"/>
              <a:gd name="connsiteX4" fmla="*/ 6226628 w 7519488"/>
              <a:gd name="connsiteY4" fmla="*/ 1393372 h 4511040"/>
              <a:gd name="connsiteX5" fmla="*/ 6235337 w 7519488"/>
              <a:gd name="connsiteY5" fmla="*/ 0 h 4511040"/>
              <a:gd name="connsiteX6" fmla="*/ 7515497 w 7519488"/>
              <a:gd name="connsiteY6" fmla="*/ 0 h 4511040"/>
              <a:gd name="connsiteX7" fmla="*/ 7519488 w 7519488"/>
              <a:gd name="connsiteY7" fmla="*/ 4511040 h 4511040"/>
              <a:gd name="connsiteX8" fmla="*/ 2358 w 7519488"/>
              <a:gd name="connsiteY8" fmla="*/ 4508682 h 451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9488" h="4511040">
                <a:moveTo>
                  <a:pt x="2358" y="4508682"/>
                </a:moveTo>
                <a:cubicBezTo>
                  <a:pt x="-545" y="3007905"/>
                  <a:pt x="2903" y="1500777"/>
                  <a:pt x="0" y="0"/>
                </a:cubicBezTo>
                <a:lnTo>
                  <a:pt x="3570514" y="0"/>
                </a:lnTo>
                <a:lnTo>
                  <a:pt x="3570514" y="1402080"/>
                </a:lnTo>
                <a:lnTo>
                  <a:pt x="6226628" y="1393372"/>
                </a:lnTo>
                <a:lnTo>
                  <a:pt x="6235337" y="0"/>
                </a:lnTo>
                <a:lnTo>
                  <a:pt x="7515497" y="0"/>
                </a:lnTo>
                <a:cubicBezTo>
                  <a:pt x="7516827" y="1503680"/>
                  <a:pt x="7518158" y="3007360"/>
                  <a:pt x="7519488" y="4511040"/>
                </a:cubicBezTo>
                <a:lnTo>
                  <a:pt x="2358" y="450868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152446" y="1924216"/>
            <a:ext cx="210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4">
                    <a:lumMod val="50000"/>
                  </a:schemeClr>
                </a:solidFill>
              </a:rPr>
              <a:t>PROSPECTIVE until 31</a:t>
            </a:r>
            <a:r>
              <a:rPr lang="en-GB" b="1" baseline="30000" dirty="0" smtClean="0">
                <a:solidFill>
                  <a:schemeClr val="accent4">
                    <a:lumMod val="50000"/>
                  </a:schemeClr>
                </a:solidFill>
              </a:rPr>
              <a:t>st</a:t>
            </a:r>
            <a:r>
              <a:rPr lang="en-GB" b="1" dirty="0" smtClean="0">
                <a:solidFill>
                  <a:schemeClr val="accent4">
                    <a:lumMod val="50000"/>
                  </a:schemeClr>
                </a:solidFill>
              </a:rPr>
              <a:t> January 2018</a:t>
            </a:r>
          </a:p>
        </p:txBody>
      </p:sp>
      <p:sp>
        <p:nvSpPr>
          <p:cNvPr id="12" name="Striped Right Arrow 11"/>
          <p:cNvSpPr/>
          <p:nvPr/>
        </p:nvSpPr>
        <p:spPr>
          <a:xfrm>
            <a:off x="5837693" y="2608854"/>
            <a:ext cx="736600" cy="215900"/>
          </a:xfrm>
          <a:prstGeom prst="strip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1524000" y="153827"/>
            <a:ext cx="9144000" cy="688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b="1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entiumAlt"/>
              </a:rPr>
              <a:t>Uncertainty changes as new data are available</a:t>
            </a:r>
            <a:endParaRPr lang="en-GB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entiumAlt"/>
            </a:endParaRPr>
          </a:p>
        </p:txBody>
      </p:sp>
    </p:spTree>
    <p:extLst>
      <p:ext uri="{BB962C8B-B14F-4D97-AF65-F5344CB8AC3E}">
        <p14:creationId xmlns:p14="http://schemas.microsoft.com/office/powerpoint/2010/main" val="2975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524000" y="153827"/>
            <a:ext cx="9144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it-IT" b="1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entiumAlt"/>
              </a:rPr>
              <a:t>Concluding remarks</a:t>
            </a:r>
          </a:p>
          <a:p>
            <a:pPr>
              <a:lnSpc>
                <a:spcPct val="120000"/>
              </a:lnSpc>
            </a:pPr>
            <a:r>
              <a:rPr lang="it-IT" sz="2700" b="1" i="1" cap="small" dirty="0" smtClean="0">
                <a:solidFill>
                  <a:srgbClr val="800000"/>
                </a:solidFill>
                <a:cs typeface="GentiumAlt"/>
              </a:rPr>
              <a:t>And future developments</a:t>
            </a:r>
            <a:endParaRPr lang="it-IT" sz="2700" b="1" i="1" cap="small" dirty="0">
              <a:solidFill>
                <a:srgbClr val="800000"/>
              </a:solidFill>
              <a:cs typeface="GentiumA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3107" y="1579712"/>
            <a:ext cx="1138299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The case </a:t>
            </a:r>
            <a:r>
              <a:rPr lang="en-GB" dirty="0" smtClean="0"/>
              <a:t>study of the last Central Apennines sequence </a:t>
            </a:r>
            <a:r>
              <a:rPr lang="en-GB" dirty="0"/>
              <a:t>is ideal to quantify the influence of data quality in preliminary forecast efforts in a well-instrumented </a:t>
            </a:r>
            <a:r>
              <a:rPr lang="en-GB" dirty="0" smtClean="0"/>
              <a:t>region;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During </a:t>
            </a:r>
            <a:r>
              <a:rPr lang="en-GB" dirty="0"/>
              <a:t>the early </a:t>
            </a:r>
            <a:r>
              <a:rPr lang="en-GB" dirty="0" smtClean="0"/>
              <a:t>post-disaster phases, our </a:t>
            </a:r>
            <a:r>
              <a:rPr lang="en-GB" dirty="0"/>
              <a:t>preliminary forecasts </a:t>
            </a:r>
            <a:r>
              <a:rPr lang="en-GB" dirty="0" smtClean="0"/>
              <a:t>are affected by limitations and high </a:t>
            </a:r>
            <a:r>
              <a:rPr lang="en-GB" dirty="0" smtClean="0"/>
              <a:t>uncertainty;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/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As </a:t>
            </a:r>
            <a:r>
              <a:rPr lang="en-GB" dirty="0" smtClean="0"/>
              <a:t>soon as we </a:t>
            </a:r>
            <a:r>
              <a:rPr lang="en-GB" dirty="0" smtClean="0"/>
              <a:t>can </a:t>
            </a:r>
            <a:r>
              <a:rPr lang="en-GB" dirty="0" smtClean="0"/>
              <a:t>use </a:t>
            </a:r>
            <a:r>
              <a:rPr lang="en-GB" dirty="0" smtClean="0"/>
              <a:t>updated geological </a:t>
            </a:r>
            <a:r>
              <a:rPr lang="en-GB" dirty="0" smtClean="0"/>
              <a:t>and seismological data</a:t>
            </a:r>
            <a:r>
              <a:rPr lang="en-GB" dirty="0"/>
              <a:t>, </a:t>
            </a:r>
            <a:r>
              <a:rPr lang="en-GB" dirty="0" smtClean="0"/>
              <a:t>we can compute more </a:t>
            </a:r>
            <a:r>
              <a:rPr lang="en-GB" dirty="0"/>
              <a:t>informed </a:t>
            </a:r>
            <a:r>
              <a:rPr lang="en-GB" dirty="0" smtClean="0"/>
              <a:t>models which reduce the uncertainty of our </a:t>
            </a:r>
            <a:r>
              <a:rPr lang="en-GB" dirty="0" smtClean="0"/>
              <a:t>forecasts. </a:t>
            </a:r>
            <a:r>
              <a:rPr lang="en-GB" dirty="0" smtClean="0"/>
              <a:t>However</a:t>
            </a:r>
            <a:r>
              <a:rPr lang="en-GB" dirty="0"/>
              <a:t>, the comparison with the observations indicates that </a:t>
            </a:r>
            <a:r>
              <a:rPr lang="en-GB" dirty="0" smtClean="0"/>
              <a:t>the forecast </a:t>
            </a:r>
            <a:r>
              <a:rPr lang="en-GB" dirty="0"/>
              <a:t>is sharper, but it's overconfident, because </a:t>
            </a:r>
            <a:r>
              <a:rPr lang="en-GB" dirty="0" smtClean="0"/>
              <a:t>it clearly over-predicts</a:t>
            </a:r>
            <a:r>
              <a:rPr lang="en-GB" dirty="0"/>
              <a:t>. 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Expected </a:t>
            </a:r>
            <a:r>
              <a:rPr lang="en-GB" b="1" u="sng" dirty="0" smtClean="0">
                <a:solidFill>
                  <a:schemeClr val="accent6">
                    <a:lumMod val="50000"/>
                  </a:schemeClr>
                </a:solidFill>
              </a:rPr>
              <a:t>developments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endParaRPr lang="en-GB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Inclusion of intermediate models (“</a:t>
            </a:r>
            <a:r>
              <a:rPr lang="en-GB" i="1" dirty="0"/>
              <a:t>models B</a:t>
            </a:r>
            <a:r>
              <a:rPr lang="en-GB" dirty="0"/>
              <a:t>”) to better </a:t>
            </a:r>
            <a:r>
              <a:rPr lang="en-GB" dirty="0" smtClean="0"/>
              <a:t>observe the evolution of the uncertainty with time</a:t>
            </a:r>
            <a:r>
              <a:rPr lang="en-GB" dirty="0" smtClean="0"/>
              <a:t>, as well as at least one more informed model (“</a:t>
            </a:r>
            <a:r>
              <a:rPr lang="en-GB" i="1" dirty="0" smtClean="0"/>
              <a:t>model D</a:t>
            </a:r>
            <a:r>
              <a:rPr lang="en-GB" dirty="0" smtClean="0"/>
              <a:t>”) which takes into account a real geological model for the receivers of the DCFF calculations and that allows the stressing rate to be retrofitted daily during the Rate-State computations.</a:t>
            </a:r>
            <a:endParaRPr lang="en-GB" dirty="0" smtClean="0"/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Statistical evaluation of the models and comparison with empirical/statistical models (i.e. ETAS);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 smtClean="0"/>
          </a:p>
        </p:txBody>
      </p:sp>
    </p:spTree>
    <p:extLst>
      <p:ext uri="{BB962C8B-B14F-4D97-AF65-F5344CB8AC3E}">
        <p14:creationId xmlns:p14="http://schemas.microsoft.com/office/powerpoint/2010/main" val="298841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79000" r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00" y="127000"/>
            <a:ext cx="4826000" cy="1790700"/>
          </a:xfrm>
        </p:spPr>
        <p:txBody>
          <a:bodyPr>
            <a:normAutofit fontScale="90000"/>
          </a:bodyPr>
          <a:lstStyle/>
          <a:p>
            <a:pPr algn="ctr">
              <a:lnSpc>
                <a:spcPts val="5000"/>
              </a:lnSpc>
            </a:pPr>
            <a:r>
              <a:rPr lang="en-GB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THANK YOU FOR </a:t>
            </a:r>
            <a:r>
              <a:rPr lang="en-GB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GB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YOUR ATTENTION</a:t>
            </a:r>
            <a:endParaRPr lang="en-GB" b="1" dirty="0">
              <a:ln w="13462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015" y="5974834"/>
            <a:ext cx="3869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ANY QUESTIONS?</a:t>
            </a:r>
            <a:endParaRPr lang="en-GB" sz="3200" dirty="0">
              <a:ln w="13462">
                <a:solidFill>
                  <a:srgbClr val="002060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4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r="9584"/>
          <a:stretch/>
        </p:blipFill>
        <p:spPr>
          <a:xfrm>
            <a:off x="91167" y="89177"/>
            <a:ext cx="3879999" cy="27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9167"/>
          <a:stretch/>
        </p:blipFill>
        <p:spPr>
          <a:xfrm>
            <a:off x="4143500" y="99547"/>
            <a:ext cx="3905000" cy="27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8854"/>
          <a:stretch/>
        </p:blipFill>
        <p:spPr>
          <a:xfrm>
            <a:off x="8180800" y="89177"/>
            <a:ext cx="3935000" cy="27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063"/>
          <a:stretch/>
        </p:blipFill>
        <p:spPr>
          <a:xfrm>
            <a:off x="167716" y="3487854"/>
            <a:ext cx="3915000" cy="27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716" y="2902781"/>
            <a:ext cx="366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solidFill>
                  <a:srgbClr val="FF7C80"/>
                </a:solidFill>
              </a:rPr>
              <a:t>PHASE 1</a:t>
            </a:r>
            <a:r>
              <a:rPr lang="en-GB" dirty="0" smtClean="0">
                <a:solidFill>
                  <a:srgbClr val="FF7C80"/>
                </a:solidFill>
              </a:rPr>
              <a:t>  </a:t>
            </a:r>
            <a:r>
              <a:rPr lang="en-GB" dirty="0" smtClean="0"/>
              <a:t>-  </a:t>
            </a:r>
            <a:r>
              <a:rPr lang="en-GB" sz="1600" dirty="0" smtClean="0"/>
              <a:t>24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Aug. (Mw 6.0) - 25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Oct.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6278" y="2902781"/>
            <a:ext cx="359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solidFill>
                  <a:schemeClr val="accent6"/>
                </a:solidFill>
              </a:rPr>
              <a:t>PHASE 2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GB" sz="1600" dirty="0" smtClean="0"/>
              <a:t>-  26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Oct. (Mw 5.9)- 29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Oct.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3936" y="2918467"/>
            <a:ext cx="358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solidFill>
                  <a:srgbClr val="00B0F0"/>
                </a:solidFill>
              </a:rPr>
              <a:t>PHASE 3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sz="1400" dirty="0"/>
              <a:t> </a:t>
            </a:r>
            <a:r>
              <a:rPr lang="en-GB" sz="1600" dirty="0" smtClean="0"/>
              <a:t>-  30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Oct. (Mw 6.5) - 17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Jan.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4918" y="6306381"/>
            <a:ext cx="375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solidFill>
                  <a:schemeClr val="accent2"/>
                </a:solidFill>
              </a:rPr>
              <a:t>PHASE 4</a:t>
            </a:r>
            <a:r>
              <a:rPr lang="en-GB" dirty="0" smtClean="0">
                <a:solidFill>
                  <a:schemeClr val="accent2"/>
                </a:solidFill>
              </a:rPr>
              <a:t>  </a:t>
            </a:r>
            <a:r>
              <a:rPr lang="en-GB" sz="1600" dirty="0" smtClean="0"/>
              <a:t>-  18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January (Mw &gt; 5) - Today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6070" r="7624" b="2287"/>
          <a:stretch/>
        </p:blipFill>
        <p:spPr>
          <a:xfrm>
            <a:off x="4710545" y="3564113"/>
            <a:ext cx="6954982" cy="3072515"/>
          </a:xfrm>
          <a:prstGeom prst="rect">
            <a:avLst/>
          </a:prstGeom>
        </p:spPr>
      </p:pic>
      <p:sp>
        <p:nvSpPr>
          <p:cNvPr id="22" name="5-Point Star 21"/>
          <p:cNvSpPr/>
          <p:nvPr/>
        </p:nvSpPr>
        <p:spPr>
          <a:xfrm>
            <a:off x="5199003" y="3677241"/>
            <a:ext cx="233464" cy="232976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5-Point Star 12"/>
          <p:cNvSpPr/>
          <p:nvPr/>
        </p:nvSpPr>
        <p:spPr>
          <a:xfrm>
            <a:off x="5148679" y="3350534"/>
            <a:ext cx="322584" cy="34791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5-Point Star 17"/>
          <p:cNvSpPr/>
          <p:nvPr/>
        </p:nvSpPr>
        <p:spPr>
          <a:xfrm>
            <a:off x="7573968" y="3518376"/>
            <a:ext cx="233464" cy="232976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5-Point Star 19"/>
          <p:cNvSpPr/>
          <p:nvPr/>
        </p:nvSpPr>
        <p:spPr>
          <a:xfrm>
            <a:off x="7690700" y="3313073"/>
            <a:ext cx="357028" cy="37326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5-Point Star 20"/>
          <p:cNvSpPr/>
          <p:nvPr/>
        </p:nvSpPr>
        <p:spPr>
          <a:xfrm>
            <a:off x="7559854" y="3769066"/>
            <a:ext cx="269595" cy="28230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5-Point Star 22"/>
          <p:cNvSpPr/>
          <p:nvPr/>
        </p:nvSpPr>
        <p:spPr>
          <a:xfrm>
            <a:off x="10762415" y="3463311"/>
            <a:ext cx="233464" cy="232976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5-Point Star 23"/>
          <p:cNvSpPr/>
          <p:nvPr/>
        </p:nvSpPr>
        <p:spPr>
          <a:xfrm>
            <a:off x="10792545" y="3720658"/>
            <a:ext cx="173204" cy="177911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5-Point Star 24"/>
          <p:cNvSpPr/>
          <p:nvPr/>
        </p:nvSpPr>
        <p:spPr>
          <a:xfrm>
            <a:off x="10762415" y="3916633"/>
            <a:ext cx="233464" cy="232976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5-Point Star 25"/>
          <p:cNvSpPr/>
          <p:nvPr/>
        </p:nvSpPr>
        <p:spPr>
          <a:xfrm>
            <a:off x="10792545" y="4167673"/>
            <a:ext cx="173204" cy="182704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 rot="16200000">
            <a:off x="4113323" y="4918552"/>
            <a:ext cx="15637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No events M &gt; </a:t>
            </a:r>
            <a:r>
              <a:rPr lang="en-GB" sz="1400" b="1" i="1" dirty="0" smtClean="0"/>
              <a:t>2.5</a:t>
            </a:r>
            <a:endParaRPr lang="en-GB" sz="14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7364365" y="6462002"/>
            <a:ext cx="17710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T (days after 24 Aug.)</a:t>
            </a:r>
            <a:endParaRPr lang="en-GB" sz="1400" b="1" i="1" dirty="0"/>
          </a:p>
        </p:txBody>
      </p:sp>
    </p:spTree>
    <p:extLst>
      <p:ext uri="{BB962C8B-B14F-4D97-AF65-F5344CB8AC3E}">
        <p14:creationId xmlns:p14="http://schemas.microsoft.com/office/powerpoint/2010/main" val="36147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9" y="982766"/>
            <a:ext cx="6663979" cy="5809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61" y="347529"/>
            <a:ext cx="4461844" cy="3345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152179" y="0"/>
            <a:ext cx="6663979" cy="9998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entiumAlt"/>
              </a:rPr>
              <a:t>Emergency deployment of a </a:t>
            </a:r>
          </a:p>
          <a:p>
            <a:r>
              <a:rPr lang="en-GB" sz="28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entiumAlt"/>
              </a:rPr>
              <a:t>seismic network in Central Apennines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21195" y="4042209"/>
            <a:ext cx="455491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00" dirty="0"/>
              <a:t>I</a:t>
            </a:r>
            <a:r>
              <a:rPr lang="en-GB" sz="1700" dirty="0" smtClean="0"/>
              <a:t>nstallation </a:t>
            </a:r>
            <a:r>
              <a:rPr lang="en-GB" sz="1700" dirty="0"/>
              <a:t>of 25 </a:t>
            </a:r>
            <a:r>
              <a:rPr lang="en-GB" sz="1700" dirty="0" smtClean="0"/>
              <a:t>broadband stations </a:t>
            </a:r>
            <a:r>
              <a:rPr lang="en-GB" sz="1700" dirty="0"/>
              <a:t>over an area of 2700 km2, integrating the existing Italian permanent and temporary networks.</a:t>
            </a:r>
          </a:p>
          <a:p>
            <a:pPr algn="ctr"/>
            <a:endParaRPr lang="en-GB" sz="1700" dirty="0" smtClean="0"/>
          </a:p>
          <a:p>
            <a:pPr algn="ctr"/>
            <a:r>
              <a:rPr lang="en-GB" sz="1700" dirty="0" smtClean="0"/>
              <a:t>The </a:t>
            </a:r>
            <a:r>
              <a:rPr lang="en-GB" sz="1700" dirty="0"/>
              <a:t>current deployment will stay for 1 year </a:t>
            </a:r>
            <a:r>
              <a:rPr lang="en-GB" sz="1700" dirty="0" smtClean="0"/>
              <a:t>and it is currently collecting data continually</a:t>
            </a:r>
            <a:r>
              <a:rPr lang="en-GB" sz="1700" dirty="0"/>
              <a:t>. </a:t>
            </a:r>
            <a:r>
              <a:rPr lang="en-GB" sz="1700" dirty="0" smtClean="0"/>
              <a:t>The outcome will be </a:t>
            </a:r>
            <a:r>
              <a:rPr lang="en-GB" sz="1700" dirty="0"/>
              <a:t>a </a:t>
            </a:r>
            <a:r>
              <a:rPr lang="en-GB" sz="1700" dirty="0" smtClean="0"/>
              <a:t>high-resolution dataset and a seismic </a:t>
            </a:r>
            <a:r>
              <a:rPr lang="en-GB" sz="1700" dirty="0"/>
              <a:t>catalogue with a great regional coverage and improved magnitude sensitivity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61" y="3112769"/>
            <a:ext cx="864064" cy="5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984" y="1088071"/>
            <a:ext cx="1184655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smtClean="0"/>
              <a:t>Operational </a:t>
            </a:r>
            <a:r>
              <a:rPr lang="en-GB" b="1" dirty="0"/>
              <a:t>E</a:t>
            </a:r>
            <a:r>
              <a:rPr lang="en-GB" b="1" dirty="0" smtClean="0"/>
              <a:t>arthquake </a:t>
            </a:r>
            <a:r>
              <a:rPr lang="en-GB" b="1" dirty="0"/>
              <a:t>F</a:t>
            </a:r>
            <a:r>
              <a:rPr lang="en-GB" b="1" dirty="0" smtClean="0"/>
              <a:t>orecasting </a:t>
            </a:r>
            <a:r>
              <a:rPr lang="en-GB" dirty="0" smtClean="0"/>
              <a:t>(</a:t>
            </a:r>
            <a:r>
              <a:rPr lang="en-GB" b="1" dirty="0" smtClean="0"/>
              <a:t>OEF</a:t>
            </a:r>
            <a:r>
              <a:rPr lang="en-GB" dirty="0" smtClean="0"/>
              <a:t>) “</a:t>
            </a:r>
            <a:r>
              <a:rPr lang="en-GB" i="1" dirty="0" smtClean="0"/>
              <a:t>comprises procedures for gathering and disseminating </a:t>
            </a:r>
            <a:r>
              <a:rPr lang="en-GB" i="1" dirty="0"/>
              <a:t>a</a:t>
            </a:r>
            <a:r>
              <a:rPr lang="en-GB" i="1" dirty="0" smtClean="0"/>
              <a:t>uthoritative information about the time dependence of seismic hazards to help communities prepare for potentially destructive earthquakes</a:t>
            </a:r>
            <a:r>
              <a:rPr lang="en-GB" dirty="0" smtClean="0"/>
              <a:t>.” </a:t>
            </a:r>
          </a:p>
          <a:p>
            <a:pPr algn="r"/>
            <a:r>
              <a:rPr lang="en-GB" sz="1500" i="1" dirty="0" smtClean="0"/>
              <a:t>(Jordan et al, 2011)</a:t>
            </a:r>
          </a:p>
          <a:p>
            <a:endParaRPr lang="en-GB" sz="1200" dirty="0" smtClean="0"/>
          </a:p>
          <a:p>
            <a:r>
              <a:rPr lang="en-GB" dirty="0"/>
              <a:t>The 2016 Central Italy sequence is a long and complex sequence consisting of multiple damaging earthquakes, which occurred from days to months after the first devastating event. This shows the importance of capturing </a:t>
            </a:r>
            <a:r>
              <a:rPr lang="en-GB" dirty="0" smtClean="0"/>
              <a:t>the </a:t>
            </a:r>
            <a:r>
              <a:rPr lang="en-GB" dirty="0"/>
              <a:t>time </a:t>
            </a:r>
            <a:r>
              <a:rPr lang="en-GB" dirty="0" smtClean="0"/>
              <a:t>dependence </a:t>
            </a:r>
            <a:r>
              <a:rPr lang="en-GB" dirty="0"/>
              <a:t>in the seismic rate </a:t>
            </a:r>
            <a:r>
              <a:rPr lang="en-GB" dirty="0" smtClean="0"/>
              <a:t>so as to </a:t>
            </a:r>
            <a:r>
              <a:rPr lang="en-GB" dirty="0"/>
              <a:t>provide more accurate information about seismic risk.</a:t>
            </a:r>
            <a:endParaRPr lang="en-GB" dirty="0" smtClean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524000" y="153827"/>
            <a:ext cx="9144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entiumAlt"/>
              </a:rPr>
              <a:t>CREATING A PROTOCOL FOR OPERATIONAL EARTHQUAKE </a:t>
            </a:r>
            <a:r>
              <a:rPr lang="en-GB" b="1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entiumAlt"/>
              </a:rPr>
              <a:t>FORECASTING</a:t>
            </a:r>
            <a:endParaRPr lang="en-GB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entiumA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983" y="4472897"/>
            <a:ext cx="75162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GB" b="1" dirty="0" smtClean="0">
                <a:solidFill>
                  <a:srgbClr val="FF0000"/>
                </a:solidFill>
              </a:rPr>
              <a:t>“Preliminary knowledge” models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(using data available from minutes to few hours after a main event)</a:t>
            </a:r>
          </a:p>
          <a:p>
            <a:pPr marL="342900" indent="-342900">
              <a:buAutoNum type="alphaUcParenR"/>
            </a:pPr>
            <a:endParaRPr lang="en-GB" dirty="0"/>
          </a:p>
          <a:p>
            <a:pPr marL="342900" indent="-342900">
              <a:buAutoNum type="alphaUcParenR"/>
            </a:pPr>
            <a:r>
              <a:rPr lang="en-GB" b="1" dirty="0" smtClean="0">
                <a:solidFill>
                  <a:srgbClr val="FF0000"/>
                </a:solidFill>
              </a:rPr>
              <a:t>“Intermediate knowledge” models </a:t>
            </a:r>
            <a:r>
              <a:rPr lang="en-GB" dirty="0" smtClean="0"/>
              <a:t>(using intermediate data updates that bring refinements to the first estimations)</a:t>
            </a:r>
          </a:p>
          <a:p>
            <a:pPr marL="342900" indent="-342900">
              <a:buAutoNum type="alphaUcParenR"/>
            </a:pPr>
            <a:endParaRPr lang="en-GB" dirty="0"/>
          </a:p>
          <a:p>
            <a:pPr marL="342900" indent="-342900">
              <a:buAutoNum type="alphaUcParenR"/>
            </a:pPr>
            <a:r>
              <a:rPr lang="en-GB" b="1" dirty="0" smtClean="0">
                <a:solidFill>
                  <a:srgbClr val="FF0000"/>
                </a:solidFill>
              </a:rPr>
              <a:t>“Advanced knowledge” models </a:t>
            </a:r>
            <a:r>
              <a:rPr lang="en-GB" dirty="0" smtClean="0"/>
              <a:t>(using data of the best quality)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243" y="3530600"/>
            <a:ext cx="3912814" cy="2934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9984" y="3334481"/>
            <a:ext cx="751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</a:t>
            </a:r>
            <a:r>
              <a:rPr lang="en-GB" dirty="0" smtClean="0"/>
              <a:t>order to improve any </a:t>
            </a:r>
            <a:r>
              <a:rPr lang="en-GB" dirty="0"/>
              <a:t>future operational </a:t>
            </a:r>
            <a:r>
              <a:rPr lang="en-GB" dirty="0" smtClean="0"/>
              <a:t>efforts, a timeline should be defined for </a:t>
            </a:r>
            <a:r>
              <a:rPr lang="en-GB" dirty="0"/>
              <a:t>the development of </a:t>
            </a:r>
            <a:r>
              <a:rPr lang="en-GB" dirty="0" smtClean="0"/>
              <a:t>time-dependant and testable forecast models. </a:t>
            </a:r>
          </a:p>
          <a:p>
            <a:r>
              <a:rPr lang="en-GB" dirty="0" smtClean="0"/>
              <a:t>Depending on the quality of available data, we can perform: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47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54820" y="156307"/>
            <a:ext cx="45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MODEL A – </a:t>
            </a:r>
            <a:r>
              <a:rPr lang="en-GB" b="1" dirty="0" smtClean="0">
                <a:solidFill>
                  <a:srgbClr val="FF0000"/>
                </a:solidFill>
              </a:rPr>
              <a:t>“PRELIMINARY KNOWLEDGE”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6587" y="235787"/>
            <a:ext cx="462222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Mw 6.0 Amatrice – Coulomb stress change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" r="3064"/>
          <a:stretch/>
        </p:blipFill>
        <p:spPr>
          <a:xfrm>
            <a:off x="4322417" y="968352"/>
            <a:ext cx="7869583" cy="5885838"/>
          </a:xfrm>
          <a:prstGeom prst="rect">
            <a:avLst/>
          </a:prstGeom>
        </p:spPr>
      </p:pic>
      <p:sp>
        <p:nvSpPr>
          <p:cNvPr id="2" name="U-Turn Arrow 1"/>
          <p:cNvSpPr/>
          <p:nvPr/>
        </p:nvSpPr>
        <p:spPr>
          <a:xfrm rot="5400000">
            <a:off x="10365693" y="858516"/>
            <a:ext cx="1702511" cy="836268"/>
          </a:xfrm>
          <a:prstGeom prst="uturn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2" y="2183672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60" y="2186398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2" y="3631707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60" y="3634017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62" y="5081051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60" y="5074017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/>
          <p:cNvSpPr>
            <a:spLocks noChangeAspect="1"/>
          </p:cNvSpPr>
          <p:nvPr/>
        </p:nvSpPr>
        <p:spPr>
          <a:xfrm>
            <a:off x="1664735" y="3504731"/>
            <a:ext cx="628656" cy="253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 smtClean="0"/>
              <a:t>2 km</a:t>
            </a:r>
            <a:endParaRPr lang="en-GB" sz="1700" dirty="0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3531573" y="6387039"/>
            <a:ext cx="628656" cy="25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12 km</a:t>
            </a:r>
            <a:endParaRPr lang="en-GB" sz="1400" dirty="0"/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1669675" y="6387040"/>
            <a:ext cx="628656" cy="25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10 km</a:t>
            </a:r>
            <a:endParaRPr lang="en-GB" sz="1400" dirty="0"/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3531573" y="4959169"/>
            <a:ext cx="628656" cy="25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/>
              <a:t>8</a:t>
            </a:r>
            <a:r>
              <a:rPr lang="en-GB" sz="1700" dirty="0" smtClean="0"/>
              <a:t> km</a:t>
            </a:r>
            <a:endParaRPr lang="en-GB" sz="1700" dirty="0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1661023" y="4954803"/>
            <a:ext cx="628656" cy="25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/>
              <a:t>6</a:t>
            </a:r>
            <a:r>
              <a:rPr lang="en-GB" sz="1700" dirty="0" smtClean="0"/>
              <a:t> km</a:t>
            </a:r>
            <a:endParaRPr lang="en-GB" sz="1700" dirty="0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3531573" y="3500613"/>
            <a:ext cx="628656" cy="25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/>
              <a:t>4</a:t>
            </a:r>
            <a:r>
              <a:rPr lang="en-GB" sz="1700" dirty="0" smtClean="0"/>
              <a:t> km</a:t>
            </a:r>
            <a:endParaRPr lang="en-GB" sz="1700" dirty="0"/>
          </a:p>
        </p:txBody>
      </p:sp>
      <p:sp>
        <p:nvSpPr>
          <p:cNvPr id="22" name="TextBox 21"/>
          <p:cNvSpPr txBox="1"/>
          <p:nvPr/>
        </p:nvSpPr>
        <p:spPr>
          <a:xfrm>
            <a:off x="345988" y="629442"/>
            <a:ext cx="403551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Preliminary ML, depth and focal mechanism;</a:t>
            </a:r>
          </a:p>
          <a:p>
            <a:pPr marL="285750" indent="-285750">
              <a:lnSpc>
                <a:spcPts val="1680"/>
              </a:lnSpc>
              <a:buSzPct val="130000"/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Uniform slip model </a:t>
            </a:r>
          </a:p>
          <a:p>
            <a:pPr>
              <a:lnSpc>
                <a:spcPts val="1680"/>
              </a:lnSpc>
              <a:buSzPct val="130000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Receivers modelled with the same geometry of the source and unknown reference depth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9460193" y="5947081"/>
                <a:ext cx="1291913" cy="5847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Z = 2 – 12 km</a:t>
                </a:r>
              </a:p>
              <a:p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600" dirty="0" smtClean="0"/>
                  <a:t> = 0.2 – 0.8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0193" y="5947081"/>
                <a:ext cx="1291913" cy="584775"/>
              </a:xfrm>
              <a:prstGeom prst="rect">
                <a:avLst/>
              </a:prstGeom>
              <a:blipFill>
                <a:blip r:embed="rId9"/>
                <a:stretch>
                  <a:fillRect l="-2336" t="-2062" b="-12371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r="15495" b="436"/>
          <a:stretch/>
        </p:blipFill>
        <p:spPr>
          <a:xfrm>
            <a:off x="5707662" y="1511450"/>
            <a:ext cx="6153027" cy="529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r="14957"/>
          <a:stretch/>
        </p:blipFill>
        <p:spPr>
          <a:xfrm>
            <a:off x="331312" y="2423748"/>
            <a:ext cx="5048000" cy="43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510" y="5847445"/>
            <a:ext cx="3646981" cy="1010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501405" y="250670"/>
            <a:ext cx="462222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Mw 6.0 Amatrice – Coulomb stress change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79" y="1156058"/>
            <a:ext cx="2771910" cy="1645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0734512" y="1197246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Z = 10 km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2342" y="239023"/>
            <a:ext cx="2747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F0"/>
                </a:solidFill>
              </a:rPr>
              <a:t>MODEL C</a:t>
            </a:r>
            <a:r>
              <a:rPr lang="en-GB" b="1" dirty="0" smtClean="0"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the stage of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“ADVANCED KNOWLEDGE”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7919491" y="650780"/>
            <a:ext cx="221786" cy="736406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91367" y="314589"/>
            <a:ext cx="4568793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Final estimation on Mw, depth, focal mechanism and fault dimensions.</a:t>
            </a:r>
          </a:p>
          <a:p>
            <a:pPr>
              <a:lnSpc>
                <a:spcPts val="1680"/>
              </a:lnSpc>
              <a:buSzPct val="130000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Best available version of the slip model;</a:t>
            </a:r>
          </a:p>
          <a:p>
            <a:pPr marL="285750" indent="-285750">
              <a:lnSpc>
                <a:spcPts val="1680"/>
              </a:lnSpc>
              <a:buSzPct val="130000"/>
              <a:buFontTx/>
              <a:buChar char="-"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Receivers modelled with the same geometry of the source and with weighted reference depths between 2-12 km</a:t>
            </a: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2731"/>
          <a:stretch/>
        </p:blipFill>
        <p:spPr>
          <a:xfrm>
            <a:off x="4278600" y="972000"/>
            <a:ext cx="7913400" cy="5886000"/>
          </a:xfrm>
          <a:prstGeom prst="rect">
            <a:avLst/>
          </a:prstGeom>
        </p:spPr>
      </p:pic>
      <p:sp>
        <p:nvSpPr>
          <p:cNvPr id="22" name="U-Turn Arrow 21"/>
          <p:cNvSpPr/>
          <p:nvPr/>
        </p:nvSpPr>
        <p:spPr>
          <a:xfrm rot="5400000">
            <a:off x="10365693" y="858516"/>
            <a:ext cx="1702511" cy="836268"/>
          </a:xfrm>
          <a:prstGeom prst="uturn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50052" y="235787"/>
            <a:ext cx="435151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Mw 6.5 Norcia – Coulomb stress change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5" y="2192416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74" y="2188912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5" y="3632416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74" y="3628783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5" y="5074818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74" y="5066595"/>
            <a:ext cx="1629988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Rectangle 53"/>
          <p:cNvSpPr>
            <a:spLocks noChangeAspect="1"/>
          </p:cNvSpPr>
          <p:nvPr/>
        </p:nvSpPr>
        <p:spPr>
          <a:xfrm>
            <a:off x="1645623" y="3495521"/>
            <a:ext cx="628656" cy="253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 smtClean="0"/>
              <a:t>2 km</a:t>
            </a:r>
            <a:endParaRPr lang="en-GB" sz="1700" dirty="0"/>
          </a:p>
        </p:txBody>
      </p:sp>
      <p:sp>
        <p:nvSpPr>
          <p:cNvPr id="55" name="Rectangle 54"/>
          <p:cNvSpPr>
            <a:spLocks noChangeAspect="1"/>
          </p:cNvSpPr>
          <p:nvPr/>
        </p:nvSpPr>
        <p:spPr>
          <a:xfrm>
            <a:off x="3512416" y="6369168"/>
            <a:ext cx="628656" cy="25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12 km</a:t>
            </a:r>
            <a:endParaRPr lang="en-GB" sz="1400" dirty="0"/>
          </a:p>
        </p:txBody>
      </p:sp>
      <p:sp>
        <p:nvSpPr>
          <p:cNvPr id="56" name="Rectangle 55"/>
          <p:cNvSpPr>
            <a:spLocks noChangeAspect="1"/>
          </p:cNvSpPr>
          <p:nvPr/>
        </p:nvSpPr>
        <p:spPr>
          <a:xfrm>
            <a:off x="1647625" y="6369169"/>
            <a:ext cx="628656" cy="25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10 km</a:t>
            </a:r>
            <a:endParaRPr lang="en-GB" sz="1400" dirty="0"/>
          </a:p>
        </p:txBody>
      </p:sp>
      <p:sp>
        <p:nvSpPr>
          <p:cNvPr id="57" name="Rectangle 56"/>
          <p:cNvSpPr>
            <a:spLocks noChangeAspect="1"/>
          </p:cNvSpPr>
          <p:nvPr/>
        </p:nvSpPr>
        <p:spPr>
          <a:xfrm>
            <a:off x="3511983" y="4934395"/>
            <a:ext cx="628656" cy="25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/>
              <a:t>8</a:t>
            </a:r>
            <a:r>
              <a:rPr lang="en-GB" sz="1700" dirty="0" smtClean="0"/>
              <a:t> km</a:t>
            </a:r>
            <a:endParaRPr lang="en-GB" sz="1700" dirty="0"/>
          </a:p>
        </p:txBody>
      </p:sp>
      <p:sp>
        <p:nvSpPr>
          <p:cNvPr id="58" name="Rectangle 57"/>
          <p:cNvSpPr>
            <a:spLocks noChangeAspect="1"/>
          </p:cNvSpPr>
          <p:nvPr/>
        </p:nvSpPr>
        <p:spPr>
          <a:xfrm>
            <a:off x="1645623" y="4935521"/>
            <a:ext cx="628656" cy="25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/>
              <a:t>6</a:t>
            </a:r>
            <a:r>
              <a:rPr lang="en-GB" sz="1700" dirty="0" smtClean="0"/>
              <a:t> km</a:t>
            </a:r>
            <a:endParaRPr lang="en-GB" sz="1700" dirty="0"/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3511983" y="3491508"/>
            <a:ext cx="628656" cy="253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/>
              <a:t>4</a:t>
            </a:r>
            <a:r>
              <a:rPr lang="en-GB" sz="1700" dirty="0" smtClean="0"/>
              <a:t> km</a:t>
            </a:r>
            <a:endParaRPr lang="en-GB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154820" y="156307"/>
            <a:ext cx="451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MODEL A – </a:t>
            </a:r>
            <a:r>
              <a:rPr lang="en-GB" b="1" dirty="0" smtClean="0">
                <a:solidFill>
                  <a:srgbClr val="FF0000"/>
                </a:solidFill>
              </a:rPr>
              <a:t>“PRELIMINARY KNOWLEDGE”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988" y="629442"/>
            <a:ext cx="403551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Preliminary ML, depth and focal mechanism;</a:t>
            </a:r>
          </a:p>
          <a:p>
            <a:pPr marL="285750" indent="-285750">
              <a:lnSpc>
                <a:spcPts val="1680"/>
              </a:lnSpc>
              <a:buSzPct val="130000"/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Uniform slip model </a:t>
            </a:r>
          </a:p>
          <a:p>
            <a:pPr>
              <a:lnSpc>
                <a:spcPts val="1680"/>
              </a:lnSpc>
              <a:buSzPct val="130000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Receivers modelled with the same geometry of the source and unknown reference depth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9432623" y="5953018"/>
                <a:ext cx="1291913" cy="5847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/>
                  <a:t>Z = 2 – 12 km</a:t>
                </a:r>
              </a:p>
              <a:p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1600" dirty="0" smtClean="0"/>
                  <a:t> = 0.2 – 0.8</a:t>
                </a: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623" y="5953018"/>
                <a:ext cx="1291913" cy="584775"/>
              </a:xfrm>
              <a:prstGeom prst="rect">
                <a:avLst/>
              </a:prstGeom>
              <a:blipFill>
                <a:blip r:embed="rId9"/>
                <a:stretch>
                  <a:fillRect l="-1869" t="-2062" r="-467" b="-12371"/>
                </a:stretch>
              </a:blip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15226"/>
          <a:stretch/>
        </p:blipFill>
        <p:spPr>
          <a:xfrm>
            <a:off x="5695906" y="1516510"/>
            <a:ext cx="6159163" cy="529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95" y="1147178"/>
            <a:ext cx="2772187" cy="164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0637624" y="1200932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Z = 10 km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15432"/>
          <a:stretch/>
        </p:blipFill>
        <p:spPr>
          <a:xfrm>
            <a:off x="336931" y="2415943"/>
            <a:ext cx="5032000" cy="43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24" y="5839640"/>
            <a:ext cx="3650752" cy="101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Down Arrow 19"/>
          <p:cNvSpPr/>
          <p:nvPr/>
        </p:nvSpPr>
        <p:spPr>
          <a:xfrm>
            <a:off x="7919491" y="646578"/>
            <a:ext cx="221786" cy="736406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4722342" y="239023"/>
            <a:ext cx="2747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F0"/>
                </a:solidFill>
              </a:rPr>
              <a:t>MODEL C</a:t>
            </a:r>
            <a:r>
              <a:rPr lang="en-GB" b="1" dirty="0" smtClean="0"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the stage of 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“ADVANCED KNOWLEDGE”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1495" y="247569"/>
            <a:ext cx="435151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Mw 6.5 Norcia – Coulomb stress change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367" y="314589"/>
            <a:ext cx="465792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Final estimation on Mw, depth, focal mechanism and fault dimensions.</a:t>
            </a:r>
          </a:p>
          <a:p>
            <a:pPr>
              <a:lnSpc>
                <a:spcPts val="1680"/>
              </a:lnSpc>
              <a:buSzPct val="130000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Best available version of the slip model;</a:t>
            </a:r>
          </a:p>
          <a:p>
            <a:pPr marL="285750" indent="-285750">
              <a:lnSpc>
                <a:spcPts val="1680"/>
              </a:lnSpc>
              <a:buSzPct val="130000"/>
              <a:buFontTx/>
              <a:buChar char="-"/>
            </a:pPr>
            <a:endParaRPr lang="en-GB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ts val="1680"/>
              </a:lnSpc>
              <a:buSzPct val="130000"/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Receivers modelled with the same geometry of the source and with weighted reference depths between 2-12 km</a:t>
            </a:r>
          </a:p>
        </p:txBody>
      </p:sp>
    </p:spTree>
    <p:extLst>
      <p:ext uri="{BB962C8B-B14F-4D97-AF65-F5344CB8AC3E}">
        <p14:creationId xmlns:p14="http://schemas.microsoft.com/office/powerpoint/2010/main" val="16875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r="15549"/>
          <a:stretch/>
        </p:blipFill>
        <p:spPr>
          <a:xfrm>
            <a:off x="6168899" y="1411536"/>
            <a:ext cx="6023101" cy="52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118" y="102627"/>
            <a:ext cx="1186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B0F0"/>
                </a:solidFill>
              </a:rPr>
              <a:t>MODEL A</a:t>
            </a:r>
            <a:r>
              <a:rPr lang="en-GB" sz="2000" dirty="0"/>
              <a:t> </a:t>
            </a:r>
            <a:r>
              <a:rPr lang="en-GB" sz="2000" dirty="0" smtClean="0"/>
              <a:t>- Forecast from 24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August to 29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October (Rate-and-State friction theory)</a:t>
            </a:r>
            <a:endParaRPr lang="en-GB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71" y="5697195"/>
            <a:ext cx="1874411" cy="1036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9195632" y="2305804"/>
            <a:ext cx="1691169" cy="523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60 +/- 50 forecasted </a:t>
            </a:r>
          </a:p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events of M&gt;2.5 </a:t>
            </a:r>
            <a:endParaRPr lang="en-GB" sz="1400" dirty="0">
              <a:solidFill>
                <a:srgbClr val="C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744164" y="2829024"/>
            <a:ext cx="601815" cy="6370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9041" y="577452"/>
            <a:ext cx="505911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Reference rate evaluated from 1990 to 2016 with magnitude of completeness = 2.5, on a 2x2 km spatial grid;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9752" y="577452"/>
            <a:ext cx="573063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rgbClr val="FF0000"/>
                </a:solidFill>
              </a:rPr>
              <a:t>Wide range </a:t>
            </a:r>
            <a:r>
              <a:rPr lang="en-GB" sz="1500" dirty="0">
                <a:solidFill>
                  <a:srgbClr val="FF0000"/>
                </a:solidFill>
              </a:rPr>
              <a:t>of 10 possible shear stressing rate taken from </a:t>
            </a:r>
            <a:r>
              <a:rPr lang="en-GB" sz="1500" dirty="0" smtClean="0">
                <a:solidFill>
                  <a:srgbClr val="FF0000"/>
                </a:solidFill>
              </a:rPr>
              <a:t>literature</a:t>
            </a:r>
          </a:p>
          <a:p>
            <a:pPr marL="285750" indent="-285750">
              <a:lnSpc>
                <a:spcPts val="1900"/>
              </a:lnSpc>
              <a:buSzPct val="130000"/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FF0000"/>
                </a:solidFill>
              </a:rPr>
              <a:t>Normal stress = 0.1 </a:t>
            </a:r>
            <a:r>
              <a:rPr lang="en-GB" sz="1500" dirty="0" smtClean="0">
                <a:solidFill>
                  <a:srgbClr val="FF0000"/>
                </a:solidFill>
              </a:rPr>
              <a:t>MPa/year</a:t>
            </a:r>
            <a:r>
              <a:rPr lang="en-GB" sz="1500" dirty="0">
                <a:solidFill>
                  <a:srgbClr val="FF0000"/>
                </a:solidFill>
              </a:rPr>
              <a:t>; </a:t>
            </a:r>
            <a:r>
              <a:rPr lang="en-GB" sz="1500" dirty="0" smtClean="0">
                <a:solidFill>
                  <a:srgbClr val="FF0000"/>
                </a:solidFill>
              </a:rPr>
              <a:t> </a:t>
            </a:r>
            <a:endParaRPr lang="en-GB" sz="15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15871"/>
          <a:stretch/>
        </p:blipFill>
        <p:spPr>
          <a:xfrm>
            <a:off x="0" y="1411536"/>
            <a:ext cx="6012667" cy="52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96" y="5697285"/>
            <a:ext cx="3462255" cy="103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99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11194</TotalTime>
  <Words>1074</Words>
  <Application>Microsoft Office PowerPoint</Application>
  <PresentationFormat>Widescreen</PresentationFormat>
  <Paragraphs>133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Rounded MT Bold</vt:lpstr>
      <vt:lpstr>Calibri</vt:lpstr>
      <vt:lpstr>Calibri Light</vt:lpstr>
      <vt:lpstr>Cambria</vt:lpstr>
      <vt:lpstr>Cambria Math</vt:lpstr>
      <vt:lpstr>GentiumAlt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 YOUR ATTENTION</vt:lpstr>
    </vt:vector>
  </TitlesOfParts>
  <Company>The British Geological Survey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Mancini, Simone</dc:creator>
  <cp:lastModifiedBy>Mancini, Simone</cp:lastModifiedBy>
  <cp:revision>237</cp:revision>
  <dcterms:created xsi:type="dcterms:W3CDTF">2017-03-28T08:37:07Z</dcterms:created>
  <dcterms:modified xsi:type="dcterms:W3CDTF">2017-04-06T08:00:09Z</dcterms:modified>
</cp:coreProperties>
</file>