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56" r:id="rId3"/>
    <p:sldId id="262" r:id="rId4"/>
    <p:sldId id="263" r:id="rId5"/>
    <p:sldId id="264" r:id="rId6"/>
    <p:sldId id="265" r:id="rId7"/>
    <p:sldId id="266" r:id="rId8"/>
    <p:sldId id="284" r:id="rId9"/>
    <p:sldId id="267" r:id="rId10"/>
    <p:sldId id="285" r:id="rId11"/>
    <p:sldId id="286" r:id="rId12"/>
    <p:sldId id="287" r:id="rId13"/>
    <p:sldId id="28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33" y="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 ©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53.7</c:v>
                </c:pt>
                <c:pt idx="1">
                  <c:v>53.3</c:v>
                </c:pt>
                <c:pt idx="2">
                  <c:v>52.6</c:v>
                </c:pt>
                <c:pt idx="3">
                  <c:v>51.8</c:v>
                </c:pt>
                <c:pt idx="4">
                  <c:v>50.9</c:v>
                </c:pt>
                <c:pt idx="5">
                  <c:v>50.1</c:v>
                </c:pt>
                <c:pt idx="6">
                  <c:v>49.1</c:v>
                </c:pt>
                <c:pt idx="7">
                  <c:v>48.3</c:v>
                </c:pt>
                <c:pt idx="8">
                  <c:v>47.5</c:v>
                </c:pt>
                <c:pt idx="9">
                  <c:v>46.8</c:v>
                </c:pt>
                <c:pt idx="10">
                  <c:v>46.15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B9-4A11-88AF-A43F1309D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609104"/>
        <c:axId val="275337520"/>
      </c:scatterChart>
      <c:valAx>
        <c:axId val="414609104"/>
        <c:scaling>
          <c:orientation val="minMax"/>
          <c:max val="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Time</a:t>
                </a:r>
                <a:r>
                  <a:rPr lang="en-GB" b="1" baseline="0" dirty="0">
                    <a:solidFill>
                      <a:schemeClr val="tx1"/>
                    </a:solidFill>
                  </a:rPr>
                  <a:t> (min)</a:t>
                </a:r>
                <a:endParaRPr lang="en-GB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337520"/>
        <c:crosses val="autoZero"/>
        <c:crossBetween val="midCat"/>
      </c:valAx>
      <c:valAx>
        <c:axId val="27533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Temperature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609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8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9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8913CED-480C-427B-B55F-EA5825FC0631}" type="slidenum"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605C0F6-44EC-4B94-B560-D9D44EC1FF6D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9804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8496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0141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13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989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8003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17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3782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9283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6304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9221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21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99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86685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22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105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7797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24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161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1739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26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6987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27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56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0409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797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6550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766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5484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9315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FDF4072-2006-4231-9484-00D617B1E893}" type="slidenum">
              <a:rPr lang="en-GB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51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822924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805560"/>
            <a:ext cx="822924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6864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80556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80556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822924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268640"/>
            <a:ext cx="822924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" name="Picture 42"/>
          <p:cNvPicPr/>
          <p:nvPr/>
        </p:nvPicPr>
        <p:blipFill>
          <a:blip r:embed="rId2"/>
          <a:stretch/>
        </p:blipFill>
        <p:spPr>
          <a:xfrm>
            <a:off x="1527840" y="1268640"/>
            <a:ext cx="6087600" cy="4857120"/>
          </a:xfrm>
          <a:prstGeom prst="rect">
            <a:avLst/>
          </a:prstGeom>
          <a:ln>
            <a:noFill/>
          </a:ln>
        </p:spPr>
      </p:pic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1527840" y="1268640"/>
            <a:ext cx="6087600" cy="485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268640"/>
            <a:ext cx="8229240" cy="485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822924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401580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68640"/>
            <a:ext cx="401580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26800" cy="360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80556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268640"/>
            <a:ext cx="401580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68640"/>
            <a:ext cx="8229240" cy="485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401580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6864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80556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6864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805560"/>
            <a:ext cx="822924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822924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805560"/>
            <a:ext cx="822924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26864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80556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80556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822924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57200" y="1268640"/>
            <a:ext cx="822924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Picture 83"/>
          <p:cNvPicPr/>
          <p:nvPr/>
        </p:nvPicPr>
        <p:blipFill>
          <a:blip r:embed="rId2"/>
          <a:stretch/>
        </p:blipFill>
        <p:spPr>
          <a:xfrm>
            <a:off x="1527840" y="1268640"/>
            <a:ext cx="6087600" cy="4857120"/>
          </a:xfrm>
          <a:prstGeom prst="rect">
            <a:avLst/>
          </a:prstGeom>
          <a:ln>
            <a:noFill/>
          </a:ln>
        </p:spPr>
      </p:pic>
      <p:pic>
        <p:nvPicPr>
          <p:cNvPr id="85" name="Picture 84"/>
          <p:cNvPicPr/>
          <p:nvPr/>
        </p:nvPicPr>
        <p:blipFill>
          <a:blip r:embed="rId2"/>
          <a:stretch/>
        </p:blipFill>
        <p:spPr>
          <a:xfrm>
            <a:off x="1527840" y="1268640"/>
            <a:ext cx="6087600" cy="485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822924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401580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68640"/>
            <a:ext cx="401580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426800" cy="3605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80556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268640"/>
            <a:ext cx="401580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4015800" cy="485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6864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80556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6864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68640"/>
            <a:ext cx="401580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805560"/>
            <a:ext cx="8229240" cy="23166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56500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Name of ICCR project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" name="Picture 10"/>
          <p:cNvPicPr/>
          <p:nvPr/>
        </p:nvPicPr>
        <p:blipFill>
          <a:blip r:embed="rId14"/>
          <a:stretch/>
        </p:blipFill>
        <p:spPr>
          <a:xfrm>
            <a:off x="179640" y="260640"/>
            <a:ext cx="2120400" cy="2125440"/>
          </a:xfrm>
          <a:prstGeom prst="rect">
            <a:avLst/>
          </a:prstGeom>
          <a:ln w="9360">
            <a:noFill/>
          </a:ln>
        </p:spPr>
      </p:pic>
      <p:pic>
        <p:nvPicPr>
          <p:cNvPr id="2" name="Picture 6"/>
          <p:cNvPicPr/>
          <p:nvPr/>
        </p:nvPicPr>
        <p:blipFill>
          <a:blip r:embed="rId15"/>
          <a:stretch/>
        </p:blipFill>
        <p:spPr>
          <a:xfrm>
            <a:off x="8099280" y="189000"/>
            <a:ext cx="803880" cy="100728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16"/>
          <a:stretch/>
        </p:blipFill>
        <p:spPr>
          <a:xfrm>
            <a:off x="6876360" y="5589360"/>
            <a:ext cx="1933560" cy="678240"/>
          </a:xfrm>
          <a:prstGeom prst="rect">
            <a:avLst/>
          </a:prstGeom>
          <a:ln>
            <a:noFill/>
          </a:ln>
        </p:spPr>
      </p:pic>
      <p:pic>
        <p:nvPicPr>
          <p:cNvPr id="4" name="Picture 13"/>
          <p:cNvPicPr/>
          <p:nvPr/>
        </p:nvPicPr>
        <p:blipFill>
          <a:blip r:embed="rId17"/>
          <a:stretch/>
        </p:blipFill>
        <p:spPr>
          <a:xfrm>
            <a:off x="611640" y="5589360"/>
            <a:ext cx="1613880" cy="95472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6628680" y="6361560"/>
            <a:ext cx="23925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Subsidiary of Royal Dutch Shell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Picture 3"/>
          <p:cNvPicPr/>
          <p:nvPr/>
        </p:nvPicPr>
        <p:blipFill>
          <a:blip r:embed="rId18"/>
          <a:stretch/>
        </p:blipFill>
        <p:spPr>
          <a:xfrm>
            <a:off x="2372040" y="-499320"/>
            <a:ext cx="3122640" cy="2341800"/>
          </a:xfrm>
          <a:prstGeom prst="rect">
            <a:avLst/>
          </a:prstGeom>
          <a:ln>
            <a:noFill/>
          </a:ln>
        </p:spPr>
      </p:pic>
      <p:pic>
        <p:nvPicPr>
          <p:cNvPr id="7" name="Picture 4"/>
          <p:cNvPicPr/>
          <p:nvPr/>
        </p:nvPicPr>
        <p:blipFill>
          <a:blip r:embed="rId19"/>
          <a:stretch/>
        </p:blipFill>
        <p:spPr>
          <a:xfrm>
            <a:off x="6588360" y="-640080"/>
            <a:ext cx="2593080" cy="2593080"/>
          </a:xfrm>
          <a:prstGeom prst="rect">
            <a:avLst/>
          </a:prstGeom>
          <a:ln>
            <a:noFill/>
          </a:ln>
        </p:spPr>
      </p:pic>
      <p:pic>
        <p:nvPicPr>
          <p:cNvPr id="8" name="Picture 18"/>
          <p:cNvPicPr/>
          <p:nvPr/>
        </p:nvPicPr>
        <p:blipFill>
          <a:blip r:embed="rId20"/>
          <a:stretch/>
        </p:blipFill>
        <p:spPr>
          <a:xfrm>
            <a:off x="5327280" y="387000"/>
            <a:ext cx="1188360" cy="593280"/>
          </a:xfrm>
          <a:prstGeom prst="rect">
            <a:avLst/>
          </a:prstGeom>
          <a:ln>
            <a:noFill/>
          </a:ln>
        </p:spPr>
      </p:pic>
      <p:pic>
        <p:nvPicPr>
          <p:cNvPr id="9" name="Picture 6"/>
          <p:cNvPicPr/>
          <p:nvPr/>
        </p:nvPicPr>
        <p:blipFill>
          <a:blip r:embed="rId15"/>
          <a:stretch/>
        </p:blipFill>
        <p:spPr>
          <a:xfrm>
            <a:off x="6732360" y="319320"/>
            <a:ext cx="617040" cy="772920"/>
          </a:xfrm>
          <a:prstGeom prst="rect">
            <a:avLst/>
          </a:prstGeom>
          <a:ln>
            <a:noFill/>
          </a:ln>
        </p:spPr>
      </p:pic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body"/>
          </p:nvPr>
        </p:nvSpPr>
        <p:spPr>
          <a:xfrm>
            <a:off x="457200" y="1268640"/>
            <a:ext cx="8229240" cy="485712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43080" indent="-34272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LevelClick to edit Master text styles</a:t>
            </a:r>
          </a:p>
          <a:p>
            <a:pPr marL="743040" lvl="1" indent="-285480">
              <a:lnSpc>
                <a:spcPct val="100000"/>
              </a:lnSpc>
              <a:buClr>
                <a:srgbClr val="376092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level</a:t>
            </a:r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43000" lvl="2" indent="-228240">
              <a:lnSpc>
                <a:spcPct val="100000"/>
              </a:lnSpc>
              <a:buClr>
                <a:srgbClr val="376092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level</a:t>
            </a:r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00200" lvl="3" indent="-228240">
              <a:lnSpc>
                <a:spcPct val="100000"/>
              </a:lnSpc>
              <a:buClr>
                <a:srgbClr val="376092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level</a:t>
            </a:r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057400" lvl="4" indent="-228240">
              <a:lnSpc>
                <a:spcPct val="100000"/>
              </a:lnSpc>
              <a:buClr>
                <a:srgbClr val="376092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level</a:t>
            </a:r>
            <a:endParaRPr lang="en-US" sz="3200" b="0" strike="noStrike" spc="-1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b="0" strike="noStrike" spc="-1">
                <a:solidFill>
                  <a:srgbClr val="29486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19/03/17</a:t>
            </a:r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GB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84731C0-1797-4974-8B7C-B6B0129C183C}" type="slidenum">
              <a:rPr lang="en-GB" sz="1200" b="0" strike="noStrike" spc="-1">
                <a:solidFill>
                  <a:srgbClr val="29486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7426800" cy="7776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0" name="Picture 2"/>
          <p:cNvPicPr/>
          <p:nvPr/>
        </p:nvPicPr>
        <p:blipFill>
          <a:blip r:embed="rId14"/>
          <a:stretch/>
        </p:blipFill>
        <p:spPr>
          <a:xfrm>
            <a:off x="7956360" y="260640"/>
            <a:ext cx="929520" cy="935640"/>
          </a:xfrm>
          <a:prstGeom prst="rect">
            <a:avLst/>
          </a:prstGeom>
          <a:ln>
            <a:noFill/>
          </a:ln>
        </p:spPr>
      </p:pic>
      <p:sp>
        <p:nvSpPr>
          <p:cNvPr id="51" name="CustomShape 6"/>
          <p:cNvSpPr/>
          <p:nvPr/>
        </p:nvSpPr>
        <p:spPr>
          <a:xfrm>
            <a:off x="467640" y="1124640"/>
            <a:ext cx="7416360" cy="71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nathan.singh@ed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0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85800" y="256500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371600" y="4293000"/>
            <a:ext cx="64004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685800" y="2571120"/>
            <a:ext cx="6525491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Coda Wave Interferometry (CWI) for Time-Lapse Monitoring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685800" y="4391851"/>
            <a:ext cx="7740360" cy="60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Jonathan Singh  </a:t>
            </a:r>
            <a:r>
              <a:rPr lang="en-GB" sz="2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en-GB" sz="2000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3"/>
              </a:rPr>
              <a:t>jonathan.singh@ed.ac.uk</a:t>
            </a:r>
            <a:r>
              <a:rPr lang="en-GB" sz="2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>
              <a:lnSpc>
                <a:spcPct val="100000"/>
              </a:lnSpc>
            </a:pPr>
            <a:endParaRPr lang="en-GB" sz="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Curtis, I Main, A </a:t>
            </a:r>
            <a:r>
              <a:rPr lang="en-GB" sz="2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Cartwright-Taylor, I </a:t>
            </a:r>
            <a:r>
              <a:rPr lang="en-GB" sz="2000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 </a:t>
            </a:r>
            <a:r>
              <a:rPr lang="en-GB" sz="2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Butler, M Chapman, F </a:t>
            </a:r>
            <a:r>
              <a:rPr lang="en-GB" sz="2000" b="0" strike="noStrike" spc="-1" dirty="0" err="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Fusseis</a:t>
            </a: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2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What’s the velocity?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C57ADD0-262B-4EB3-81F9-6212C1005EAA}" type="slidenum">
              <a:rPr lang="en-GB" sz="1200" b="0" strike="noStrike" spc="-1">
                <a:solidFill>
                  <a:srgbClr val="29486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3744" y="1748556"/>
            <a:ext cx="566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Marching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Eikonal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Solver (CREWES toolbox)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34771" y="3394200"/>
                <a:ext cx="2276392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𝑒𝑠𝑡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straight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𝑟𝑎𝑦𝑡𝑟𝑎𝑐𝑒𝑑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71" y="3394200"/>
                <a:ext cx="2276392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7054" b="9121"/>
          <a:stretch/>
        </p:blipFill>
        <p:spPr>
          <a:xfrm>
            <a:off x="713587" y="2611739"/>
            <a:ext cx="4801129" cy="3285761"/>
          </a:xfrm>
          <a:prstGeom prst="rect">
            <a:avLst/>
          </a:prstGeom>
        </p:spPr>
      </p:pic>
      <p:sp>
        <p:nvSpPr>
          <p:cNvPr id="6" name="CustomShape 6"/>
          <p:cNvSpPr/>
          <p:nvPr/>
        </p:nvSpPr>
        <p:spPr>
          <a:xfrm>
            <a:off x="2607703" y="2395599"/>
            <a:ext cx="426240" cy="3844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2"/>
          <p:cNvSpPr/>
          <p:nvPr/>
        </p:nvSpPr>
        <p:spPr>
          <a:xfrm>
            <a:off x="639380" y="2765688"/>
            <a:ext cx="45719" cy="3012227"/>
          </a:xfrm>
          <a:prstGeom prst="upDown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CustomShape 13"/>
          <p:cNvSpPr/>
          <p:nvPr/>
        </p:nvSpPr>
        <p:spPr>
          <a:xfrm rot="16200000">
            <a:off x="-108341" y="4077880"/>
            <a:ext cx="888120" cy="273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760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μm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15"/>
          <p:cNvSpPr/>
          <p:nvPr/>
        </p:nvSpPr>
        <p:spPr>
          <a:xfrm flipV="1">
            <a:off x="3649293" y="3918281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7602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2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What’s the velocity?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C57ADD0-262B-4EB3-81F9-6212C1005EAA}" type="slidenum">
              <a:rPr lang="en-GB" sz="1200" b="0" strike="noStrike" spc="-1">
                <a:solidFill>
                  <a:srgbClr val="29486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3744" y="1748556"/>
            <a:ext cx="566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Marching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Eikonal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Solver (CREWES toolbox)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34771" y="3394200"/>
                <a:ext cx="2276392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𝑒𝑠𝑡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straight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𝑟𝑎𝑦𝑡𝑟𝑎𝑐𝑒𝑑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71" y="3394200"/>
                <a:ext cx="2276392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7054" b="9121"/>
          <a:stretch/>
        </p:blipFill>
        <p:spPr>
          <a:xfrm>
            <a:off x="713587" y="2611739"/>
            <a:ext cx="4801129" cy="3285761"/>
          </a:xfrm>
          <a:prstGeom prst="rect">
            <a:avLst/>
          </a:prstGeom>
        </p:spPr>
      </p:pic>
      <p:sp>
        <p:nvSpPr>
          <p:cNvPr id="6" name="CustomShape 6"/>
          <p:cNvSpPr/>
          <p:nvPr/>
        </p:nvSpPr>
        <p:spPr>
          <a:xfrm>
            <a:off x="2607703" y="2395599"/>
            <a:ext cx="426240" cy="3844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2"/>
          <p:cNvSpPr/>
          <p:nvPr/>
        </p:nvSpPr>
        <p:spPr>
          <a:xfrm>
            <a:off x="639380" y="2765688"/>
            <a:ext cx="45719" cy="3012227"/>
          </a:xfrm>
          <a:prstGeom prst="upDown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CustomShape 13"/>
          <p:cNvSpPr/>
          <p:nvPr/>
        </p:nvSpPr>
        <p:spPr>
          <a:xfrm rot="16200000">
            <a:off x="-108341" y="4077880"/>
            <a:ext cx="888120" cy="273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760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μm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15"/>
          <p:cNvSpPr/>
          <p:nvPr/>
        </p:nvSpPr>
        <p:spPr>
          <a:xfrm flipV="1">
            <a:off x="3649293" y="3918281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2" name="Straight Arrow Connector 11"/>
          <p:cNvCxnSpPr>
            <a:endCxn id="11" idx="3"/>
          </p:cNvCxnSpPr>
          <p:nvPr/>
        </p:nvCxnSpPr>
        <p:spPr>
          <a:xfrm>
            <a:off x="2820824" y="2611739"/>
            <a:ext cx="1035649" cy="13065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21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2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What’s the velocity?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C57ADD0-262B-4EB3-81F9-6212C1005EAA}" type="slidenum">
              <a:rPr lang="en-GB" sz="1200" b="0" strike="noStrike" spc="-1">
                <a:solidFill>
                  <a:srgbClr val="29486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3253" y="6284675"/>
            <a:ext cx="795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 estimate is very different depending on where you measure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3744" y="1748556"/>
            <a:ext cx="566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Marching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Eikonal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Solver (CREWES toolbox)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34771" y="3394200"/>
                <a:ext cx="2276392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𝑒𝑠𝑡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straight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𝑟𝑎𝑦𝑡𝑟𝑎𝑐𝑒𝑑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71" y="3394200"/>
                <a:ext cx="2276392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7054" b="9121"/>
          <a:stretch/>
        </p:blipFill>
        <p:spPr>
          <a:xfrm>
            <a:off x="713587" y="2611739"/>
            <a:ext cx="4801129" cy="3285761"/>
          </a:xfrm>
          <a:prstGeom prst="rect">
            <a:avLst/>
          </a:prstGeom>
        </p:spPr>
      </p:pic>
      <p:sp>
        <p:nvSpPr>
          <p:cNvPr id="6" name="CustomShape 6"/>
          <p:cNvSpPr/>
          <p:nvPr/>
        </p:nvSpPr>
        <p:spPr>
          <a:xfrm>
            <a:off x="2607703" y="2395599"/>
            <a:ext cx="426240" cy="3844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2"/>
          <p:cNvSpPr/>
          <p:nvPr/>
        </p:nvSpPr>
        <p:spPr>
          <a:xfrm>
            <a:off x="639380" y="2765688"/>
            <a:ext cx="45719" cy="3012227"/>
          </a:xfrm>
          <a:prstGeom prst="upDown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CustomShape 13"/>
          <p:cNvSpPr/>
          <p:nvPr/>
        </p:nvSpPr>
        <p:spPr>
          <a:xfrm rot="16200000">
            <a:off x="-108341" y="4077880"/>
            <a:ext cx="888120" cy="273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760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μm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7840" y="5008728"/>
            <a:ext cx="266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What’s the sample velocity?</a:t>
            </a:r>
          </a:p>
        </p:txBody>
      </p:sp>
    </p:spTree>
    <p:extLst>
      <p:ext uri="{BB962C8B-B14F-4D97-AF65-F5344CB8AC3E}">
        <p14:creationId xmlns:p14="http://schemas.microsoft.com/office/powerpoint/2010/main" val="418020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Coda Wave Interferometry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323640" y="1393560"/>
            <a:ext cx="822888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1512000" y="324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4"/>
          <p:cNvSpPr/>
          <p:nvPr/>
        </p:nvSpPr>
        <p:spPr>
          <a:xfrm>
            <a:off x="6840000" y="244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5"/>
          <p:cNvSpPr/>
          <p:nvPr/>
        </p:nvSpPr>
        <p:spPr>
          <a:xfrm>
            <a:off x="5976000" y="309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6"/>
          <p:cNvSpPr/>
          <p:nvPr/>
        </p:nvSpPr>
        <p:spPr>
          <a:xfrm>
            <a:off x="583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7"/>
          <p:cNvSpPr/>
          <p:nvPr/>
        </p:nvSpPr>
        <p:spPr>
          <a:xfrm>
            <a:off x="5112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8"/>
          <p:cNvSpPr/>
          <p:nvPr/>
        </p:nvSpPr>
        <p:spPr>
          <a:xfrm>
            <a:off x="4968000" y="201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9"/>
          <p:cNvSpPr/>
          <p:nvPr/>
        </p:nvSpPr>
        <p:spPr>
          <a:xfrm>
            <a:off x="3888000" y="237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10"/>
          <p:cNvSpPr/>
          <p:nvPr/>
        </p:nvSpPr>
        <p:spPr>
          <a:xfrm>
            <a:off x="3096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11"/>
          <p:cNvSpPr/>
          <p:nvPr/>
        </p:nvSpPr>
        <p:spPr>
          <a:xfrm>
            <a:off x="4104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12"/>
          <p:cNvSpPr/>
          <p:nvPr/>
        </p:nvSpPr>
        <p:spPr>
          <a:xfrm>
            <a:off x="295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13"/>
          <p:cNvSpPr/>
          <p:nvPr/>
        </p:nvSpPr>
        <p:spPr>
          <a:xfrm>
            <a:off x="2160000" y="331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4"/>
          <p:cNvSpPr/>
          <p:nvPr/>
        </p:nvSpPr>
        <p:spPr>
          <a:xfrm>
            <a:off x="1584000" y="216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15"/>
          <p:cNvSpPr/>
          <p:nvPr/>
        </p:nvSpPr>
        <p:spPr>
          <a:xfrm>
            <a:off x="2232000" y="25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16"/>
          <p:cNvSpPr/>
          <p:nvPr/>
        </p:nvSpPr>
        <p:spPr>
          <a:xfrm>
            <a:off x="2304000" y="187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17"/>
          <p:cNvSpPr/>
          <p:nvPr/>
        </p:nvSpPr>
        <p:spPr>
          <a:xfrm>
            <a:off x="6768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18"/>
          <p:cNvSpPr/>
          <p:nvPr/>
        </p:nvSpPr>
        <p:spPr>
          <a:xfrm>
            <a:off x="6552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19"/>
          <p:cNvSpPr/>
          <p:nvPr/>
        </p:nvSpPr>
        <p:spPr>
          <a:xfrm>
            <a:off x="3240000" y="34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0"/>
          <p:cNvSpPr/>
          <p:nvPr/>
        </p:nvSpPr>
        <p:spPr>
          <a:xfrm>
            <a:off x="3816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21"/>
          <p:cNvSpPr/>
          <p:nvPr/>
        </p:nvSpPr>
        <p:spPr>
          <a:xfrm>
            <a:off x="4464000" y="280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22"/>
          <p:cNvSpPr/>
          <p:nvPr/>
        </p:nvSpPr>
        <p:spPr>
          <a:xfrm>
            <a:off x="720000" y="2520000"/>
            <a:ext cx="504000" cy="43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3"/>
          <p:cNvSpPr/>
          <p:nvPr/>
        </p:nvSpPr>
        <p:spPr>
          <a:xfrm flipV="1">
            <a:off x="7632000" y="2572560"/>
            <a:ext cx="360000" cy="306360"/>
          </a:xfrm>
          <a:custGeom>
            <a:avLst/>
            <a:gdLst/>
            <a:ahLst/>
            <a:cxnLst/>
            <a:rect l="0" t="0" r="r" b="b"/>
            <a:pathLst>
              <a:path w="1002" h="852">
                <a:moveTo>
                  <a:pt x="500" y="851"/>
                </a:moveTo>
                <a:lnTo>
                  <a:pt x="1001" y="0"/>
                </a:lnTo>
                <a:lnTo>
                  <a:pt x="0" y="0"/>
                </a:lnTo>
                <a:lnTo>
                  <a:pt x="500" y="851"/>
                </a:lnTo>
              </a:path>
            </a:pathLst>
          </a:cu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422234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1" r="7284" b="-128"/>
          <a:stretch/>
        </p:blipFill>
        <p:spPr>
          <a:xfrm>
            <a:off x="364501" y="4599744"/>
            <a:ext cx="8409198" cy="1826061"/>
          </a:xfrm>
          <a:prstGeom prst="rect">
            <a:avLst/>
          </a:prstGeom>
        </p:spPr>
      </p:pic>
      <p:sp>
        <p:nvSpPr>
          <p:cNvPr id="242" name="TextShape 1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Coda Wave Interferometry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323640" y="1393560"/>
            <a:ext cx="822888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1512000" y="324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4"/>
          <p:cNvSpPr/>
          <p:nvPr/>
        </p:nvSpPr>
        <p:spPr>
          <a:xfrm>
            <a:off x="6840000" y="244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5"/>
          <p:cNvSpPr/>
          <p:nvPr/>
        </p:nvSpPr>
        <p:spPr>
          <a:xfrm>
            <a:off x="5976000" y="309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6"/>
          <p:cNvSpPr/>
          <p:nvPr/>
        </p:nvSpPr>
        <p:spPr>
          <a:xfrm>
            <a:off x="583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7"/>
          <p:cNvSpPr/>
          <p:nvPr/>
        </p:nvSpPr>
        <p:spPr>
          <a:xfrm>
            <a:off x="5112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8"/>
          <p:cNvSpPr/>
          <p:nvPr/>
        </p:nvSpPr>
        <p:spPr>
          <a:xfrm>
            <a:off x="4968000" y="201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9"/>
          <p:cNvSpPr/>
          <p:nvPr/>
        </p:nvSpPr>
        <p:spPr>
          <a:xfrm>
            <a:off x="3888000" y="237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10"/>
          <p:cNvSpPr/>
          <p:nvPr/>
        </p:nvSpPr>
        <p:spPr>
          <a:xfrm>
            <a:off x="3096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11"/>
          <p:cNvSpPr/>
          <p:nvPr/>
        </p:nvSpPr>
        <p:spPr>
          <a:xfrm>
            <a:off x="4104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12"/>
          <p:cNvSpPr/>
          <p:nvPr/>
        </p:nvSpPr>
        <p:spPr>
          <a:xfrm>
            <a:off x="295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13"/>
          <p:cNvSpPr/>
          <p:nvPr/>
        </p:nvSpPr>
        <p:spPr>
          <a:xfrm>
            <a:off x="2160000" y="331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14"/>
          <p:cNvSpPr/>
          <p:nvPr/>
        </p:nvSpPr>
        <p:spPr>
          <a:xfrm>
            <a:off x="1584000" y="216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15"/>
          <p:cNvSpPr/>
          <p:nvPr/>
        </p:nvSpPr>
        <p:spPr>
          <a:xfrm>
            <a:off x="2232000" y="25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16"/>
          <p:cNvSpPr/>
          <p:nvPr/>
        </p:nvSpPr>
        <p:spPr>
          <a:xfrm>
            <a:off x="2304000" y="187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17"/>
          <p:cNvSpPr/>
          <p:nvPr/>
        </p:nvSpPr>
        <p:spPr>
          <a:xfrm>
            <a:off x="6768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18"/>
          <p:cNvSpPr/>
          <p:nvPr/>
        </p:nvSpPr>
        <p:spPr>
          <a:xfrm>
            <a:off x="6552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19"/>
          <p:cNvSpPr/>
          <p:nvPr/>
        </p:nvSpPr>
        <p:spPr>
          <a:xfrm>
            <a:off x="3240000" y="34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20"/>
          <p:cNvSpPr/>
          <p:nvPr/>
        </p:nvSpPr>
        <p:spPr>
          <a:xfrm>
            <a:off x="3816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21"/>
          <p:cNvSpPr/>
          <p:nvPr/>
        </p:nvSpPr>
        <p:spPr>
          <a:xfrm>
            <a:off x="4464000" y="280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22"/>
          <p:cNvSpPr/>
          <p:nvPr/>
        </p:nvSpPr>
        <p:spPr>
          <a:xfrm>
            <a:off x="720000" y="2520000"/>
            <a:ext cx="504000" cy="43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CustomShape 23"/>
          <p:cNvSpPr/>
          <p:nvPr/>
        </p:nvSpPr>
        <p:spPr>
          <a:xfrm flipV="1">
            <a:off x="7632000" y="2572560"/>
            <a:ext cx="360000" cy="306360"/>
          </a:xfrm>
          <a:custGeom>
            <a:avLst/>
            <a:gdLst/>
            <a:ahLst/>
            <a:cxnLst/>
            <a:rect l="0" t="0" r="r" b="b"/>
            <a:pathLst>
              <a:path w="1002" h="852">
                <a:moveTo>
                  <a:pt x="500" y="851"/>
                </a:moveTo>
                <a:lnTo>
                  <a:pt x="1001" y="0"/>
                </a:lnTo>
                <a:lnTo>
                  <a:pt x="0" y="0"/>
                </a:lnTo>
                <a:lnTo>
                  <a:pt x="500" y="851"/>
                </a:lnTo>
              </a:path>
            </a:pathLst>
          </a:cu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Line 24"/>
          <p:cNvSpPr/>
          <p:nvPr/>
        </p:nvSpPr>
        <p:spPr>
          <a:xfrm>
            <a:off x="1224000" y="2736000"/>
            <a:ext cx="640800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Rectangle 3"/>
          <p:cNvSpPr/>
          <p:nvPr/>
        </p:nvSpPr>
        <p:spPr>
          <a:xfrm>
            <a:off x="1512000" y="4743744"/>
            <a:ext cx="373950" cy="1373277"/>
          </a:xfrm>
          <a:prstGeom prst="rect">
            <a:avLst/>
          </a:prstGeom>
          <a:solidFill>
            <a:srgbClr val="4F81B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066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Coda Wave Interferometry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323640" y="1393560"/>
            <a:ext cx="822888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1512000" y="324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4"/>
          <p:cNvSpPr/>
          <p:nvPr/>
        </p:nvSpPr>
        <p:spPr>
          <a:xfrm>
            <a:off x="6840000" y="244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5"/>
          <p:cNvSpPr/>
          <p:nvPr/>
        </p:nvSpPr>
        <p:spPr>
          <a:xfrm>
            <a:off x="5976000" y="309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6"/>
          <p:cNvSpPr/>
          <p:nvPr/>
        </p:nvSpPr>
        <p:spPr>
          <a:xfrm>
            <a:off x="583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7"/>
          <p:cNvSpPr/>
          <p:nvPr/>
        </p:nvSpPr>
        <p:spPr>
          <a:xfrm>
            <a:off x="5112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8"/>
          <p:cNvSpPr/>
          <p:nvPr/>
        </p:nvSpPr>
        <p:spPr>
          <a:xfrm>
            <a:off x="4968000" y="201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9"/>
          <p:cNvSpPr/>
          <p:nvPr/>
        </p:nvSpPr>
        <p:spPr>
          <a:xfrm>
            <a:off x="3888000" y="237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10"/>
          <p:cNvSpPr/>
          <p:nvPr/>
        </p:nvSpPr>
        <p:spPr>
          <a:xfrm>
            <a:off x="3096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1"/>
          <p:cNvSpPr/>
          <p:nvPr/>
        </p:nvSpPr>
        <p:spPr>
          <a:xfrm>
            <a:off x="4104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12"/>
          <p:cNvSpPr/>
          <p:nvPr/>
        </p:nvSpPr>
        <p:spPr>
          <a:xfrm>
            <a:off x="295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13"/>
          <p:cNvSpPr/>
          <p:nvPr/>
        </p:nvSpPr>
        <p:spPr>
          <a:xfrm>
            <a:off x="2160000" y="331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14"/>
          <p:cNvSpPr/>
          <p:nvPr/>
        </p:nvSpPr>
        <p:spPr>
          <a:xfrm>
            <a:off x="1584000" y="216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15"/>
          <p:cNvSpPr/>
          <p:nvPr/>
        </p:nvSpPr>
        <p:spPr>
          <a:xfrm>
            <a:off x="2232000" y="25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6"/>
          <p:cNvSpPr/>
          <p:nvPr/>
        </p:nvSpPr>
        <p:spPr>
          <a:xfrm>
            <a:off x="2304000" y="187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7"/>
          <p:cNvSpPr/>
          <p:nvPr/>
        </p:nvSpPr>
        <p:spPr>
          <a:xfrm>
            <a:off x="6768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18"/>
          <p:cNvSpPr/>
          <p:nvPr/>
        </p:nvSpPr>
        <p:spPr>
          <a:xfrm>
            <a:off x="6552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19"/>
          <p:cNvSpPr/>
          <p:nvPr/>
        </p:nvSpPr>
        <p:spPr>
          <a:xfrm>
            <a:off x="3240000" y="34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0"/>
          <p:cNvSpPr/>
          <p:nvPr/>
        </p:nvSpPr>
        <p:spPr>
          <a:xfrm>
            <a:off x="3816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21"/>
          <p:cNvSpPr/>
          <p:nvPr/>
        </p:nvSpPr>
        <p:spPr>
          <a:xfrm>
            <a:off x="4464000" y="280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Line 22"/>
          <p:cNvSpPr/>
          <p:nvPr/>
        </p:nvSpPr>
        <p:spPr>
          <a:xfrm flipV="1">
            <a:off x="4248000" y="2736000"/>
            <a:ext cx="3456000" cy="64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Line 23"/>
          <p:cNvSpPr/>
          <p:nvPr/>
        </p:nvSpPr>
        <p:spPr>
          <a:xfrm>
            <a:off x="1224000" y="2772000"/>
            <a:ext cx="2880000" cy="64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Line 24"/>
          <p:cNvSpPr/>
          <p:nvPr/>
        </p:nvSpPr>
        <p:spPr>
          <a:xfrm>
            <a:off x="1152000" y="2736000"/>
            <a:ext cx="1944000" cy="14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25"/>
          <p:cNvSpPr/>
          <p:nvPr/>
        </p:nvSpPr>
        <p:spPr>
          <a:xfrm>
            <a:off x="4032000" y="2448000"/>
            <a:ext cx="3528000" cy="28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Line 26"/>
          <p:cNvSpPr/>
          <p:nvPr/>
        </p:nvSpPr>
        <p:spPr>
          <a:xfrm flipV="1">
            <a:off x="3240000" y="2520000"/>
            <a:ext cx="648000" cy="36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27"/>
          <p:cNvSpPr/>
          <p:nvPr/>
        </p:nvSpPr>
        <p:spPr>
          <a:xfrm>
            <a:off x="720360" y="2520360"/>
            <a:ext cx="504000" cy="43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28"/>
          <p:cNvSpPr/>
          <p:nvPr/>
        </p:nvSpPr>
        <p:spPr>
          <a:xfrm flipV="1">
            <a:off x="7632360" y="2572920"/>
            <a:ext cx="360000" cy="306360"/>
          </a:xfrm>
          <a:custGeom>
            <a:avLst/>
            <a:gdLst/>
            <a:ahLst/>
            <a:cxnLst/>
            <a:rect l="0" t="0" r="r" b="b"/>
            <a:pathLst>
              <a:path w="1002" h="852">
                <a:moveTo>
                  <a:pt x="500" y="851"/>
                </a:moveTo>
                <a:lnTo>
                  <a:pt x="1001" y="0"/>
                </a:lnTo>
                <a:lnTo>
                  <a:pt x="0" y="0"/>
                </a:lnTo>
                <a:lnTo>
                  <a:pt x="500" y="851"/>
                </a:lnTo>
              </a:path>
            </a:pathLst>
          </a:cu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 rot="12128496" flipH="1" flipV="1">
            <a:off x="3045245" y="5483472"/>
            <a:ext cx="3264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and secondary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1" r="7284" b="-128"/>
          <a:stretch/>
        </p:blipFill>
        <p:spPr>
          <a:xfrm>
            <a:off x="364501" y="4599744"/>
            <a:ext cx="8409198" cy="1826061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946112" y="4743744"/>
            <a:ext cx="584651" cy="1373277"/>
          </a:xfrm>
          <a:prstGeom prst="rect">
            <a:avLst/>
          </a:prstGeom>
          <a:solidFill>
            <a:schemeClr val="accent2"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2629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Coda Wave Interferometry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323640" y="1393560"/>
            <a:ext cx="822888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1512000" y="324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4"/>
          <p:cNvSpPr/>
          <p:nvPr/>
        </p:nvSpPr>
        <p:spPr>
          <a:xfrm>
            <a:off x="6840000" y="244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5"/>
          <p:cNvSpPr/>
          <p:nvPr/>
        </p:nvSpPr>
        <p:spPr>
          <a:xfrm>
            <a:off x="5976000" y="309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6"/>
          <p:cNvSpPr/>
          <p:nvPr/>
        </p:nvSpPr>
        <p:spPr>
          <a:xfrm>
            <a:off x="583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7"/>
          <p:cNvSpPr/>
          <p:nvPr/>
        </p:nvSpPr>
        <p:spPr>
          <a:xfrm>
            <a:off x="5112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8"/>
          <p:cNvSpPr/>
          <p:nvPr/>
        </p:nvSpPr>
        <p:spPr>
          <a:xfrm>
            <a:off x="4968000" y="201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9"/>
          <p:cNvSpPr/>
          <p:nvPr/>
        </p:nvSpPr>
        <p:spPr>
          <a:xfrm>
            <a:off x="3888000" y="237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10"/>
          <p:cNvSpPr/>
          <p:nvPr/>
        </p:nvSpPr>
        <p:spPr>
          <a:xfrm>
            <a:off x="3096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1"/>
          <p:cNvSpPr/>
          <p:nvPr/>
        </p:nvSpPr>
        <p:spPr>
          <a:xfrm>
            <a:off x="4104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12"/>
          <p:cNvSpPr/>
          <p:nvPr/>
        </p:nvSpPr>
        <p:spPr>
          <a:xfrm>
            <a:off x="295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13"/>
          <p:cNvSpPr/>
          <p:nvPr/>
        </p:nvSpPr>
        <p:spPr>
          <a:xfrm>
            <a:off x="2160000" y="331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14"/>
          <p:cNvSpPr/>
          <p:nvPr/>
        </p:nvSpPr>
        <p:spPr>
          <a:xfrm>
            <a:off x="1584000" y="216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5"/>
          <p:cNvSpPr/>
          <p:nvPr/>
        </p:nvSpPr>
        <p:spPr>
          <a:xfrm>
            <a:off x="2232000" y="25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16"/>
          <p:cNvSpPr/>
          <p:nvPr/>
        </p:nvSpPr>
        <p:spPr>
          <a:xfrm>
            <a:off x="2304000" y="187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17"/>
          <p:cNvSpPr/>
          <p:nvPr/>
        </p:nvSpPr>
        <p:spPr>
          <a:xfrm>
            <a:off x="6768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18"/>
          <p:cNvSpPr/>
          <p:nvPr/>
        </p:nvSpPr>
        <p:spPr>
          <a:xfrm>
            <a:off x="6552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9"/>
          <p:cNvSpPr/>
          <p:nvPr/>
        </p:nvSpPr>
        <p:spPr>
          <a:xfrm>
            <a:off x="3240000" y="34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3" name="CustomShape 20"/>
          <p:cNvSpPr/>
          <p:nvPr/>
        </p:nvSpPr>
        <p:spPr>
          <a:xfrm>
            <a:off x="3816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21"/>
          <p:cNvSpPr/>
          <p:nvPr/>
        </p:nvSpPr>
        <p:spPr>
          <a:xfrm>
            <a:off x="4464000" y="280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Line 22"/>
          <p:cNvSpPr/>
          <p:nvPr/>
        </p:nvSpPr>
        <p:spPr>
          <a:xfrm>
            <a:off x="1224000" y="2664000"/>
            <a:ext cx="100800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6" name="CustomShape 23"/>
          <p:cNvSpPr/>
          <p:nvPr/>
        </p:nvSpPr>
        <p:spPr>
          <a:xfrm>
            <a:off x="720360" y="2520360"/>
            <a:ext cx="504000" cy="43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24"/>
          <p:cNvSpPr/>
          <p:nvPr/>
        </p:nvSpPr>
        <p:spPr>
          <a:xfrm flipV="1">
            <a:off x="7632360" y="2572920"/>
            <a:ext cx="360000" cy="306360"/>
          </a:xfrm>
          <a:custGeom>
            <a:avLst/>
            <a:gdLst/>
            <a:ahLst/>
            <a:cxnLst/>
            <a:rect l="0" t="0" r="r" b="b"/>
            <a:pathLst>
              <a:path w="1002" h="852">
                <a:moveTo>
                  <a:pt x="500" y="851"/>
                </a:moveTo>
                <a:lnTo>
                  <a:pt x="1001" y="0"/>
                </a:lnTo>
                <a:lnTo>
                  <a:pt x="0" y="0"/>
                </a:lnTo>
                <a:lnTo>
                  <a:pt x="500" y="851"/>
                </a:lnTo>
              </a:path>
            </a:pathLst>
          </a:cu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Line 25"/>
          <p:cNvSpPr/>
          <p:nvPr/>
        </p:nvSpPr>
        <p:spPr>
          <a:xfrm flipH="1" flipV="1">
            <a:off x="1728000" y="2196000"/>
            <a:ext cx="1152000" cy="7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Line 26"/>
          <p:cNvSpPr/>
          <p:nvPr/>
        </p:nvSpPr>
        <p:spPr>
          <a:xfrm flipH="1" flipV="1">
            <a:off x="1728000" y="2304000"/>
            <a:ext cx="504000" cy="25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Line 27"/>
          <p:cNvSpPr/>
          <p:nvPr/>
        </p:nvSpPr>
        <p:spPr>
          <a:xfrm>
            <a:off x="1800000" y="2304000"/>
            <a:ext cx="1152000" cy="7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Line 28"/>
          <p:cNvSpPr/>
          <p:nvPr/>
        </p:nvSpPr>
        <p:spPr>
          <a:xfrm flipV="1">
            <a:off x="1728000" y="2016000"/>
            <a:ext cx="576000" cy="14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Line 29"/>
          <p:cNvSpPr/>
          <p:nvPr/>
        </p:nvSpPr>
        <p:spPr>
          <a:xfrm>
            <a:off x="2484000" y="1961640"/>
            <a:ext cx="1440000" cy="450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Line 30"/>
          <p:cNvSpPr/>
          <p:nvPr/>
        </p:nvSpPr>
        <p:spPr>
          <a:xfrm flipH="1">
            <a:off x="1656000" y="2520000"/>
            <a:ext cx="219600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Line 31"/>
          <p:cNvSpPr/>
          <p:nvPr/>
        </p:nvSpPr>
        <p:spPr>
          <a:xfrm flipH="1">
            <a:off x="4248000" y="2988000"/>
            <a:ext cx="216000" cy="39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Line 32"/>
          <p:cNvSpPr/>
          <p:nvPr/>
        </p:nvSpPr>
        <p:spPr>
          <a:xfrm flipV="1">
            <a:off x="1656000" y="2952000"/>
            <a:ext cx="2808000" cy="28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Line 33"/>
          <p:cNvSpPr/>
          <p:nvPr/>
        </p:nvSpPr>
        <p:spPr>
          <a:xfrm flipV="1">
            <a:off x="4248000" y="3240000"/>
            <a:ext cx="1728000" cy="18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Line 34"/>
          <p:cNvSpPr/>
          <p:nvPr/>
        </p:nvSpPr>
        <p:spPr>
          <a:xfrm flipH="1" flipV="1">
            <a:off x="5112000" y="2160000"/>
            <a:ext cx="936000" cy="93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Line 35"/>
          <p:cNvSpPr/>
          <p:nvPr/>
        </p:nvSpPr>
        <p:spPr>
          <a:xfrm>
            <a:off x="5148360" y="2160000"/>
            <a:ext cx="10764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Line 36"/>
          <p:cNvSpPr/>
          <p:nvPr/>
        </p:nvSpPr>
        <p:spPr>
          <a:xfrm flipV="1">
            <a:off x="5291640" y="2736000"/>
            <a:ext cx="2376360" cy="18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3462840" y="485158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Coda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1" r="7284" b="-128"/>
          <a:stretch/>
        </p:blipFill>
        <p:spPr>
          <a:xfrm>
            <a:off x="364501" y="4599744"/>
            <a:ext cx="8409198" cy="182606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772434" y="4743744"/>
            <a:ext cx="3780085" cy="1373277"/>
          </a:xfrm>
          <a:prstGeom prst="rect">
            <a:avLst/>
          </a:prstGeom>
          <a:solidFill>
            <a:schemeClr val="accent6"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72485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CustomShape 1"/>
          <p:cNvSpPr/>
          <p:nvPr/>
        </p:nvSpPr>
        <p:spPr>
          <a:xfrm>
            <a:off x="1872000" y="1925640"/>
            <a:ext cx="360000" cy="774360"/>
          </a:xfrm>
          <a:prstGeom prst="ellipse">
            <a:avLst/>
          </a:prstGeom>
          <a:solidFill>
            <a:srgbClr val="33FF99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TextShape 2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Coda Wave Interferometry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2" name="CustomShape 3"/>
          <p:cNvSpPr/>
          <p:nvPr/>
        </p:nvSpPr>
        <p:spPr>
          <a:xfrm>
            <a:off x="323640" y="1393560"/>
            <a:ext cx="822888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4"/>
          <p:cNvSpPr/>
          <p:nvPr/>
        </p:nvSpPr>
        <p:spPr>
          <a:xfrm>
            <a:off x="1512000" y="324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5"/>
          <p:cNvSpPr/>
          <p:nvPr/>
        </p:nvSpPr>
        <p:spPr>
          <a:xfrm>
            <a:off x="6840000" y="244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6"/>
          <p:cNvSpPr/>
          <p:nvPr/>
        </p:nvSpPr>
        <p:spPr>
          <a:xfrm>
            <a:off x="5976000" y="309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7"/>
          <p:cNvSpPr/>
          <p:nvPr/>
        </p:nvSpPr>
        <p:spPr>
          <a:xfrm>
            <a:off x="583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8"/>
          <p:cNvSpPr/>
          <p:nvPr/>
        </p:nvSpPr>
        <p:spPr>
          <a:xfrm>
            <a:off x="5112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9"/>
          <p:cNvSpPr/>
          <p:nvPr/>
        </p:nvSpPr>
        <p:spPr>
          <a:xfrm>
            <a:off x="4968000" y="201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0"/>
          <p:cNvSpPr/>
          <p:nvPr/>
        </p:nvSpPr>
        <p:spPr>
          <a:xfrm>
            <a:off x="3888000" y="237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11"/>
          <p:cNvSpPr/>
          <p:nvPr/>
        </p:nvSpPr>
        <p:spPr>
          <a:xfrm>
            <a:off x="3096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CustomShape 12"/>
          <p:cNvSpPr/>
          <p:nvPr/>
        </p:nvSpPr>
        <p:spPr>
          <a:xfrm>
            <a:off x="4104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13"/>
          <p:cNvSpPr/>
          <p:nvPr/>
        </p:nvSpPr>
        <p:spPr>
          <a:xfrm>
            <a:off x="295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4"/>
          <p:cNvSpPr/>
          <p:nvPr/>
        </p:nvSpPr>
        <p:spPr>
          <a:xfrm>
            <a:off x="2160000" y="331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15"/>
          <p:cNvSpPr/>
          <p:nvPr/>
        </p:nvSpPr>
        <p:spPr>
          <a:xfrm>
            <a:off x="1584000" y="216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16"/>
          <p:cNvSpPr/>
          <p:nvPr/>
        </p:nvSpPr>
        <p:spPr>
          <a:xfrm>
            <a:off x="2232000" y="25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17"/>
          <p:cNvSpPr/>
          <p:nvPr/>
        </p:nvSpPr>
        <p:spPr>
          <a:xfrm>
            <a:off x="2304000" y="187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CustomShape 18"/>
          <p:cNvSpPr/>
          <p:nvPr/>
        </p:nvSpPr>
        <p:spPr>
          <a:xfrm>
            <a:off x="6768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19"/>
          <p:cNvSpPr/>
          <p:nvPr/>
        </p:nvSpPr>
        <p:spPr>
          <a:xfrm>
            <a:off x="6552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20"/>
          <p:cNvSpPr/>
          <p:nvPr/>
        </p:nvSpPr>
        <p:spPr>
          <a:xfrm>
            <a:off x="3240000" y="34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21"/>
          <p:cNvSpPr/>
          <p:nvPr/>
        </p:nvSpPr>
        <p:spPr>
          <a:xfrm>
            <a:off x="3816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22"/>
          <p:cNvSpPr/>
          <p:nvPr/>
        </p:nvSpPr>
        <p:spPr>
          <a:xfrm>
            <a:off x="4464000" y="280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Line 23"/>
          <p:cNvSpPr/>
          <p:nvPr/>
        </p:nvSpPr>
        <p:spPr>
          <a:xfrm>
            <a:off x="1224000" y="2664000"/>
            <a:ext cx="100800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CustomShape 24"/>
          <p:cNvSpPr/>
          <p:nvPr/>
        </p:nvSpPr>
        <p:spPr>
          <a:xfrm>
            <a:off x="720360" y="2520360"/>
            <a:ext cx="504000" cy="43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25"/>
          <p:cNvSpPr/>
          <p:nvPr/>
        </p:nvSpPr>
        <p:spPr>
          <a:xfrm flipV="1">
            <a:off x="7632360" y="2572920"/>
            <a:ext cx="360000" cy="306360"/>
          </a:xfrm>
          <a:custGeom>
            <a:avLst/>
            <a:gdLst/>
            <a:ahLst/>
            <a:cxnLst/>
            <a:rect l="0" t="0" r="r" b="b"/>
            <a:pathLst>
              <a:path w="1002" h="852">
                <a:moveTo>
                  <a:pt x="500" y="851"/>
                </a:moveTo>
                <a:lnTo>
                  <a:pt x="1001" y="0"/>
                </a:lnTo>
                <a:lnTo>
                  <a:pt x="0" y="0"/>
                </a:lnTo>
                <a:lnTo>
                  <a:pt x="500" y="851"/>
                </a:lnTo>
              </a:path>
            </a:pathLst>
          </a:cu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Line 26"/>
          <p:cNvSpPr/>
          <p:nvPr/>
        </p:nvSpPr>
        <p:spPr>
          <a:xfrm flipH="1" flipV="1">
            <a:off x="1728000" y="2196000"/>
            <a:ext cx="1152000" cy="7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Line 27"/>
          <p:cNvSpPr/>
          <p:nvPr/>
        </p:nvSpPr>
        <p:spPr>
          <a:xfrm flipH="1" flipV="1">
            <a:off x="1728000" y="2304000"/>
            <a:ext cx="504000" cy="25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Line 28"/>
          <p:cNvSpPr/>
          <p:nvPr/>
        </p:nvSpPr>
        <p:spPr>
          <a:xfrm>
            <a:off x="1800000" y="2304000"/>
            <a:ext cx="1152000" cy="7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Line 29"/>
          <p:cNvSpPr/>
          <p:nvPr/>
        </p:nvSpPr>
        <p:spPr>
          <a:xfrm flipV="1">
            <a:off x="1728000" y="2016000"/>
            <a:ext cx="576000" cy="14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Line 30"/>
          <p:cNvSpPr/>
          <p:nvPr/>
        </p:nvSpPr>
        <p:spPr>
          <a:xfrm>
            <a:off x="2484000" y="1961640"/>
            <a:ext cx="1440000" cy="450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Line 31"/>
          <p:cNvSpPr/>
          <p:nvPr/>
        </p:nvSpPr>
        <p:spPr>
          <a:xfrm flipH="1">
            <a:off x="1656000" y="2520000"/>
            <a:ext cx="219600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Line 32"/>
          <p:cNvSpPr/>
          <p:nvPr/>
        </p:nvSpPr>
        <p:spPr>
          <a:xfrm flipH="1">
            <a:off x="4248000" y="2988000"/>
            <a:ext cx="216000" cy="39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Line 33"/>
          <p:cNvSpPr/>
          <p:nvPr/>
        </p:nvSpPr>
        <p:spPr>
          <a:xfrm flipV="1">
            <a:off x="1656000" y="2952000"/>
            <a:ext cx="2808000" cy="28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Line 34"/>
          <p:cNvSpPr/>
          <p:nvPr/>
        </p:nvSpPr>
        <p:spPr>
          <a:xfrm flipV="1">
            <a:off x="4248000" y="3240000"/>
            <a:ext cx="1728000" cy="18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Line 35"/>
          <p:cNvSpPr/>
          <p:nvPr/>
        </p:nvSpPr>
        <p:spPr>
          <a:xfrm flipH="1" flipV="1">
            <a:off x="5112000" y="2160000"/>
            <a:ext cx="936000" cy="93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Line 36"/>
          <p:cNvSpPr/>
          <p:nvPr/>
        </p:nvSpPr>
        <p:spPr>
          <a:xfrm>
            <a:off x="5148360" y="2160000"/>
            <a:ext cx="10764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Line 37"/>
          <p:cNvSpPr/>
          <p:nvPr/>
        </p:nvSpPr>
        <p:spPr>
          <a:xfrm flipV="1">
            <a:off x="5291640" y="2736000"/>
            <a:ext cx="2376360" cy="18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975427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1872000" y="1925640"/>
            <a:ext cx="360000" cy="774360"/>
          </a:xfrm>
          <a:prstGeom prst="ellipse">
            <a:avLst/>
          </a:prstGeom>
          <a:solidFill>
            <a:srgbClr val="33FF99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TextShape 2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Coda Wave Interferometry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323640" y="1393560"/>
            <a:ext cx="822888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4"/>
          <p:cNvSpPr/>
          <p:nvPr/>
        </p:nvSpPr>
        <p:spPr>
          <a:xfrm>
            <a:off x="1512000" y="324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5"/>
          <p:cNvSpPr/>
          <p:nvPr/>
        </p:nvSpPr>
        <p:spPr>
          <a:xfrm>
            <a:off x="6840000" y="244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6"/>
          <p:cNvSpPr/>
          <p:nvPr/>
        </p:nvSpPr>
        <p:spPr>
          <a:xfrm>
            <a:off x="5976000" y="309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7"/>
          <p:cNvSpPr/>
          <p:nvPr/>
        </p:nvSpPr>
        <p:spPr>
          <a:xfrm>
            <a:off x="583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8"/>
          <p:cNvSpPr/>
          <p:nvPr/>
        </p:nvSpPr>
        <p:spPr>
          <a:xfrm>
            <a:off x="5112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9"/>
          <p:cNvSpPr/>
          <p:nvPr/>
        </p:nvSpPr>
        <p:spPr>
          <a:xfrm>
            <a:off x="4968000" y="201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10"/>
          <p:cNvSpPr/>
          <p:nvPr/>
        </p:nvSpPr>
        <p:spPr>
          <a:xfrm>
            <a:off x="3888000" y="237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11"/>
          <p:cNvSpPr/>
          <p:nvPr/>
        </p:nvSpPr>
        <p:spPr>
          <a:xfrm>
            <a:off x="3096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12"/>
          <p:cNvSpPr/>
          <p:nvPr/>
        </p:nvSpPr>
        <p:spPr>
          <a:xfrm>
            <a:off x="4104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13"/>
          <p:cNvSpPr/>
          <p:nvPr/>
        </p:nvSpPr>
        <p:spPr>
          <a:xfrm>
            <a:off x="295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14"/>
          <p:cNvSpPr/>
          <p:nvPr/>
        </p:nvSpPr>
        <p:spPr>
          <a:xfrm>
            <a:off x="2160000" y="331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15"/>
          <p:cNvSpPr/>
          <p:nvPr/>
        </p:nvSpPr>
        <p:spPr>
          <a:xfrm>
            <a:off x="1584000" y="216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16"/>
          <p:cNvSpPr/>
          <p:nvPr/>
        </p:nvSpPr>
        <p:spPr>
          <a:xfrm>
            <a:off x="2232000" y="25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17"/>
          <p:cNvSpPr/>
          <p:nvPr/>
        </p:nvSpPr>
        <p:spPr>
          <a:xfrm>
            <a:off x="2304000" y="187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18"/>
          <p:cNvSpPr/>
          <p:nvPr/>
        </p:nvSpPr>
        <p:spPr>
          <a:xfrm>
            <a:off x="6768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19"/>
          <p:cNvSpPr/>
          <p:nvPr/>
        </p:nvSpPr>
        <p:spPr>
          <a:xfrm>
            <a:off x="6552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20"/>
          <p:cNvSpPr/>
          <p:nvPr/>
        </p:nvSpPr>
        <p:spPr>
          <a:xfrm>
            <a:off x="3240000" y="34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21"/>
          <p:cNvSpPr/>
          <p:nvPr/>
        </p:nvSpPr>
        <p:spPr>
          <a:xfrm>
            <a:off x="3816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22"/>
          <p:cNvSpPr/>
          <p:nvPr/>
        </p:nvSpPr>
        <p:spPr>
          <a:xfrm>
            <a:off x="4464000" y="280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Line 23"/>
          <p:cNvSpPr/>
          <p:nvPr/>
        </p:nvSpPr>
        <p:spPr>
          <a:xfrm>
            <a:off x="1224000" y="2664000"/>
            <a:ext cx="100800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4"/>
          <p:cNvSpPr/>
          <p:nvPr/>
        </p:nvSpPr>
        <p:spPr>
          <a:xfrm>
            <a:off x="720360" y="2520360"/>
            <a:ext cx="504000" cy="43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25"/>
          <p:cNvSpPr/>
          <p:nvPr/>
        </p:nvSpPr>
        <p:spPr>
          <a:xfrm flipV="1">
            <a:off x="7632360" y="2572920"/>
            <a:ext cx="360000" cy="306360"/>
          </a:xfrm>
          <a:custGeom>
            <a:avLst/>
            <a:gdLst/>
            <a:ahLst/>
            <a:cxnLst/>
            <a:rect l="0" t="0" r="r" b="b"/>
            <a:pathLst>
              <a:path w="1002" h="852">
                <a:moveTo>
                  <a:pt x="500" y="851"/>
                </a:moveTo>
                <a:lnTo>
                  <a:pt x="1001" y="0"/>
                </a:lnTo>
                <a:lnTo>
                  <a:pt x="0" y="0"/>
                </a:lnTo>
                <a:lnTo>
                  <a:pt x="500" y="851"/>
                </a:lnTo>
              </a:path>
            </a:pathLst>
          </a:cu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Line 26"/>
          <p:cNvSpPr/>
          <p:nvPr/>
        </p:nvSpPr>
        <p:spPr>
          <a:xfrm flipH="1" flipV="1">
            <a:off x="1728000" y="2196000"/>
            <a:ext cx="1152000" cy="7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Line 27"/>
          <p:cNvSpPr/>
          <p:nvPr/>
        </p:nvSpPr>
        <p:spPr>
          <a:xfrm flipH="1" flipV="1">
            <a:off x="1728000" y="2304000"/>
            <a:ext cx="504000" cy="25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Line 28"/>
          <p:cNvSpPr/>
          <p:nvPr/>
        </p:nvSpPr>
        <p:spPr>
          <a:xfrm>
            <a:off x="1800000" y="2304000"/>
            <a:ext cx="1152000" cy="7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Line 29"/>
          <p:cNvSpPr/>
          <p:nvPr/>
        </p:nvSpPr>
        <p:spPr>
          <a:xfrm flipV="1">
            <a:off x="1728000" y="2016000"/>
            <a:ext cx="576000" cy="14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Line 30"/>
          <p:cNvSpPr/>
          <p:nvPr/>
        </p:nvSpPr>
        <p:spPr>
          <a:xfrm>
            <a:off x="2484000" y="1961640"/>
            <a:ext cx="1440000" cy="450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Line 31"/>
          <p:cNvSpPr/>
          <p:nvPr/>
        </p:nvSpPr>
        <p:spPr>
          <a:xfrm flipH="1">
            <a:off x="1656000" y="2520000"/>
            <a:ext cx="219600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Line 32"/>
          <p:cNvSpPr/>
          <p:nvPr/>
        </p:nvSpPr>
        <p:spPr>
          <a:xfrm flipH="1">
            <a:off x="4248000" y="2988000"/>
            <a:ext cx="216000" cy="39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Line 33"/>
          <p:cNvSpPr/>
          <p:nvPr/>
        </p:nvSpPr>
        <p:spPr>
          <a:xfrm flipV="1">
            <a:off x="1656000" y="2952000"/>
            <a:ext cx="2808000" cy="28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Line 34"/>
          <p:cNvSpPr/>
          <p:nvPr/>
        </p:nvSpPr>
        <p:spPr>
          <a:xfrm flipV="1">
            <a:off x="4248000" y="3240000"/>
            <a:ext cx="1728000" cy="18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Line 35"/>
          <p:cNvSpPr/>
          <p:nvPr/>
        </p:nvSpPr>
        <p:spPr>
          <a:xfrm flipH="1" flipV="1">
            <a:off x="5112000" y="2160000"/>
            <a:ext cx="936000" cy="93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Line 36"/>
          <p:cNvSpPr/>
          <p:nvPr/>
        </p:nvSpPr>
        <p:spPr>
          <a:xfrm>
            <a:off x="5148360" y="2160000"/>
            <a:ext cx="10764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Line 37"/>
          <p:cNvSpPr/>
          <p:nvPr/>
        </p:nvSpPr>
        <p:spPr>
          <a:xfrm flipV="1">
            <a:off x="5291640" y="2736000"/>
            <a:ext cx="2376360" cy="18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6768" r="9208" b="3397"/>
          <a:stretch/>
        </p:blipFill>
        <p:spPr>
          <a:xfrm>
            <a:off x="452292" y="4425487"/>
            <a:ext cx="3618469" cy="2233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7519" r="9091" b="3132"/>
          <a:stretch/>
        </p:blipFill>
        <p:spPr>
          <a:xfrm>
            <a:off x="4657755" y="4410360"/>
            <a:ext cx="3644130" cy="2233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6970" r="9210" b="2967"/>
          <a:stretch/>
        </p:blipFill>
        <p:spPr>
          <a:xfrm>
            <a:off x="4668613" y="4406597"/>
            <a:ext cx="3645309" cy="223374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1" r="7284" b="-128"/>
          <a:stretch/>
        </p:blipFill>
        <p:spPr>
          <a:xfrm>
            <a:off x="2619502" y="3610894"/>
            <a:ext cx="3661699" cy="79514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096000" y="3674728"/>
            <a:ext cx="429612" cy="598592"/>
          </a:xfrm>
          <a:prstGeom prst="rect">
            <a:avLst/>
          </a:prstGeom>
          <a:solidFill>
            <a:schemeClr val="accent6"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5761194" y="3674728"/>
            <a:ext cx="429612" cy="598592"/>
          </a:xfrm>
          <a:prstGeom prst="rect">
            <a:avLst/>
          </a:prstGeom>
          <a:solidFill>
            <a:schemeClr val="accent6"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0200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1872000" y="1925640"/>
            <a:ext cx="360000" cy="774360"/>
          </a:xfrm>
          <a:prstGeom prst="ellipse">
            <a:avLst/>
          </a:prstGeom>
          <a:solidFill>
            <a:srgbClr val="33FF99"/>
          </a:solidFill>
          <a:ln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TextShape 2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Coda Wave Interferometry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9" name="CustomShape 3"/>
          <p:cNvSpPr/>
          <p:nvPr/>
        </p:nvSpPr>
        <p:spPr>
          <a:xfrm>
            <a:off x="323640" y="1393560"/>
            <a:ext cx="822888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4"/>
          <p:cNvSpPr/>
          <p:nvPr/>
        </p:nvSpPr>
        <p:spPr>
          <a:xfrm>
            <a:off x="1512000" y="324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5"/>
          <p:cNvSpPr/>
          <p:nvPr/>
        </p:nvSpPr>
        <p:spPr>
          <a:xfrm>
            <a:off x="6840000" y="244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6"/>
          <p:cNvSpPr/>
          <p:nvPr/>
        </p:nvSpPr>
        <p:spPr>
          <a:xfrm>
            <a:off x="5976000" y="309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7"/>
          <p:cNvSpPr/>
          <p:nvPr/>
        </p:nvSpPr>
        <p:spPr>
          <a:xfrm>
            <a:off x="583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8"/>
          <p:cNvSpPr/>
          <p:nvPr/>
        </p:nvSpPr>
        <p:spPr>
          <a:xfrm>
            <a:off x="5112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9"/>
          <p:cNvSpPr/>
          <p:nvPr/>
        </p:nvSpPr>
        <p:spPr>
          <a:xfrm>
            <a:off x="4968000" y="201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10"/>
          <p:cNvSpPr/>
          <p:nvPr/>
        </p:nvSpPr>
        <p:spPr>
          <a:xfrm>
            <a:off x="3888000" y="237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11"/>
          <p:cNvSpPr/>
          <p:nvPr/>
        </p:nvSpPr>
        <p:spPr>
          <a:xfrm>
            <a:off x="3096000" y="288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8" name="CustomShape 12"/>
          <p:cNvSpPr/>
          <p:nvPr/>
        </p:nvSpPr>
        <p:spPr>
          <a:xfrm>
            <a:off x="4104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13"/>
          <p:cNvSpPr/>
          <p:nvPr/>
        </p:nvSpPr>
        <p:spPr>
          <a:xfrm>
            <a:off x="2952000" y="223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14"/>
          <p:cNvSpPr/>
          <p:nvPr/>
        </p:nvSpPr>
        <p:spPr>
          <a:xfrm>
            <a:off x="2160000" y="331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15"/>
          <p:cNvSpPr/>
          <p:nvPr/>
        </p:nvSpPr>
        <p:spPr>
          <a:xfrm>
            <a:off x="1584000" y="2160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2" name="CustomShape 16"/>
          <p:cNvSpPr/>
          <p:nvPr/>
        </p:nvSpPr>
        <p:spPr>
          <a:xfrm>
            <a:off x="2232000" y="25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17"/>
          <p:cNvSpPr/>
          <p:nvPr/>
        </p:nvSpPr>
        <p:spPr>
          <a:xfrm>
            <a:off x="2304000" y="1872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18"/>
          <p:cNvSpPr/>
          <p:nvPr/>
        </p:nvSpPr>
        <p:spPr>
          <a:xfrm>
            <a:off x="6768000" y="3384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19"/>
          <p:cNvSpPr/>
          <p:nvPr/>
        </p:nvSpPr>
        <p:spPr>
          <a:xfrm>
            <a:off x="6552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20"/>
          <p:cNvSpPr/>
          <p:nvPr/>
        </p:nvSpPr>
        <p:spPr>
          <a:xfrm>
            <a:off x="3240000" y="3456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21"/>
          <p:cNvSpPr/>
          <p:nvPr/>
        </p:nvSpPr>
        <p:spPr>
          <a:xfrm>
            <a:off x="3816000" y="172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22"/>
          <p:cNvSpPr/>
          <p:nvPr/>
        </p:nvSpPr>
        <p:spPr>
          <a:xfrm>
            <a:off x="4464000" y="2808000"/>
            <a:ext cx="144000" cy="14400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Line 23"/>
          <p:cNvSpPr/>
          <p:nvPr/>
        </p:nvSpPr>
        <p:spPr>
          <a:xfrm>
            <a:off x="1224000" y="2664000"/>
            <a:ext cx="1008000" cy="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4"/>
          <p:cNvSpPr/>
          <p:nvPr/>
        </p:nvSpPr>
        <p:spPr>
          <a:xfrm>
            <a:off x="720360" y="2520360"/>
            <a:ext cx="504000" cy="432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1464" y="4340"/>
                </a:moveTo>
                <a:lnTo>
                  <a:pt x="9722" y="1887"/>
                </a:lnTo>
                <a:lnTo>
                  <a:pt x="8548" y="6383"/>
                </a:lnTo>
                <a:lnTo>
                  <a:pt x="4503" y="3626"/>
                </a:lnTo>
                <a:lnTo>
                  <a:pt x="5373" y="7816"/>
                </a:lnTo>
                <a:lnTo>
                  <a:pt x="1174" y="8270"/>
                </a:lnTo>
                <a:lnTo>
                  <a:pt x="3934" y="11592"/>
                </a:lnTo>
                <a:lnTo>
                  <a:pt x="0" y="12875"/>
                </a:lnTo>
                <a:lnTo>
                  <a:pt x="3329" y="15372"/>
                </a:lnTo>
                <a:lnTo>
                  <a:pt x="1283" y="17824"/>
                </a:lnTo>
                <a:lnTo>
                  <a:pt x="4804" y="18239"/>
                </a:lnTo>
                <a:lnTo>
                  <a:pt x="4918" y="21600"/>
                </a:lnTo>
                <a:lnTo>
                  <a:pt x="7525" y="18125"/>
                </a:lnTo>
                <a:lnTo>
                  <a:pt x="8698" y="19712"/>
                </a:lnTo>
                <a:lnTo>
                  <a:pt x="9871" y="17371"/>
                </a:lnTo>
                <a:lnTo>
                  <a:pt x="11614" y="18844"/>
                </a:lnTo>
                <a:lnTo>
                  <a:pt x="12178" y="15937"/>
                </a:lnTo>
                <a:lnTo>
                  <a:pt x="14943" y="17371"/>
                </a:lnTo>
                <a:lnTo>
                  <a:pt x="14640" y="14348"/>
                </a:lnTo>
                <a:lnTo>
                  <a:pt x="18878" y="15632"/>
                </a:lnTo>
                <a:lnTo>
                  <a:pt x="16382" y="12311"/>
                </a:lnTo>
                <a:lnTo>
                  <a:pt x="18270" y="11292"/>
                </a:lnTo>
                <a:lnTo>
                  <a:pt x="16986" y="9404"/>
                </a:lnTo>
                <a:lnTo>
                  <a:pt x="21600" y="6646"/>
                </a:lnTo>
                <a:lnTo>
                  <a:pt x="16382" y="6533"/>
                </a:lnTo>
                <a:lnTo>
                  <a:pt x="18005" y="3172"/>
                </a:lnTo>
                <a:lnTo>
                  <a:pt x="14524" y="5778"/>
                </a:lnTo>
                <a:lnTo>
                  <a:pt x="14789" y="0"/>
                </a:lnTo>
                <a:lnTo>
                  <a:pt x="11464" y="434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25"/>
          <p:cNvSpPr/>
          <p:nvPr/>
        </p:nvSpPr>
        <p:spPr>
          <a:xfrm flipV="1">
            <a:off x="7632360" y="2572920"/>
            <a:ext cx="360000" cy="306360"/>
          </a:xfrm>
          <a:custGeom>
            <a:avLst/>
            <a:gdLst/>
            <a:ahLst/>
            <a:cxnLst/>
            <a:rect l="0" t="0" r="r" b="b"/>
            <a:pathLst>
              <a:path w="1002" h="852">
                <a:moveTo>
                  <a:pt x="500" y="851"/>
                </a:moveTo>
                <a:lnTo>
                  <a:pt x="1001" y="0"/>
                </a:lnTo>
                <a:lnTo>
                  <a:pt x="0" y="0"/>
                </a:lnTo>
                <a:lnTo>
                  <a:pt x="500" y="851"/>
                </a:lnTo>
              </a:path>
            </a:pathLst>
          </a:custGeom>
          <a:solidFill>
            <a:srgbClr val="99FF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Line 26"/>
          <p:cNvSpPr/>
          <p:nvPr/>
        </p:nvSpPr>
        <p:spPr>
          <a:xfrm flipH="1" flipV="1">
            <a:off x="1728000" y="2196000"/>
            <a:ext cx="1152000" cy="7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Line 27"/>
          <p:cNvSpPr/>
          <p:nvPr/>
        </p:nvSpPr>
        <p:spPr>
          <a:xfrm flipH="1" flipV="1">
            <a:off x="1728000" y="2304000"/>
            <a:ext cx="504000" cy="25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Line 28"/>
          <p:cNvSpPr/>
          <p:nvPr/>
        </p:nvSpPr>
        <p:spPr>
          <a:xfrm>
            <a:off x="1800000" y="2304000"/>
            <a:ext cx="1152000" cy="72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Line 29"/>
          <p:cNvSpPr/>
          <p:nvPr/>
        </p:nvSpPr>
        <p:spPr>
          <a:xfrm flipV="1">
            <a:off x="1728000" y="2016000"/>
            <a:ext cx="576000" cy="144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Line 30"/>
          <p:cNvSpPr/>
          <p:nvPr/>
        </p:nvSpPr>
        <p:spPr>
          <a:xfrm>
            <a:off x="2484000" y="1961640"/>
            <a:ext cx="1440000" cy="45036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Line 31"/>
          <p:cNvSpPr/>
          <p:nvPr/>
        </p:nvSpPr>
        <p:spPr>
          <a:xfrm flipH="1">
            <a:off x="1656000" y="2520000"/>
            <a:ext cx="219600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Line 32"/>
          <p:cNvSpPr/>
          <p:nvPr/>
        </p:nvSpPr>
        <p:spPr>
          <a:xfrm flipH="1">
            <a:off x="4248000" y="2988000"/>
            <a:ext cx="216000" cy="39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Line 33"/>
          <p:cNvSpPr/>
          <p:nvPr/>
        </p:nvSpPr>
        <p:spPr>
          <a:xfrm flipV="1">
            <a:off x="1656000" y="2952000"/>
            <a:ext cx="2808000" cy="288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Line 34"/>
          <p:cNvSpPr/>
          <p:nvPr/>
        </p:nvSpPr>
        <p:spPr>
          <a:xfrm flipV="1">
            <a:off x="4248000" y="3240000"/>
            <a:ext cx="1728000" cy="18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Line 35"/>
          <p:cNvSpPr/>
          <p:nvPr/>
        </p:nvSpPr>
        <p:spPr>
          <a:xfrm flipH="1" flipV="1">
            <a:off x="5112000" y="2160000"/>
            <a:ext cx="936000" cy="936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Line 36"/>
          <p:cNvSpPr/>
          <p:nvPr/>
        </p:nvSpPr>
        <p:spPr>
          <a:xfrm>
            <a:off x="5148360" y="2160000"/>
            <a:ext cx="107640" cy="72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Line 37"/>
          <p:cNvSpPr/>
          <p:nvPr/>
        </p:nvSpPr>
        <p:spPr>
          <a:xfrm flipV="1">
            <a:off x="5291640" y="2736000"/>
            <a:ext cx="2376360" cy="18000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020" y="5035556"/>
            <a:ext cx="5541960" cy="1164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6384" y="6419403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Theory derived in </a:t>
            </a:r>
            <a:r>
              <a:rPr lang="en-GB" dirty="0" err="1"/>
              <a:t>Sneider</a:t>
            </a:r>
            <a:r>
              <a:rPr lang="en-GB" dirty="0"/>
              <a:t> 2006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492" y="4274890"/>
            <a:ext cx="529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time shift (</a:t>
            </a:r>
            <a:r>
              <a:rPr lang="en-US" sz="2400" i="1" kern="12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t</a:t>
            </a:r>
            <a:r>
              <a:rPr lang="en-US" sz="2400" i="1" kern="1200" baseline="-250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s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from cross correlation: </a:t>
            </a:r>
          </a:p>
        </p:txBody>
      </p:sp>
    </p:spTree>
    <p:extLst>
      <p:ext uri="{BB962C8B-B14F-4D97-AF65-F5344CB8AC3E}">
        <p14:creationId xmlns:p14="http://schemas.microsoft.com/office/powerpoint/2010/main" val="39590611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Outline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9212" y="2508114"/>
            <a:ext cx="76632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 is the Velocity?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CWI for Monitoring Velocity Change</a:t>
            </a:r>
          </a:p>
          <a:p>
            <a:pPr>
              <a:lnSpc>
                <a:spcPct val="100000"/>
              </a:lnSpc>
            </a:pPr>
            <a:endParaRPr lang="en-GB" sz="24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Experimental Rock Physics Applications</a:t>
            </a:r>
            <a:endParaRPr lang="en-GB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3816227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2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Coda Wave Interferometry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83" y="3605341"/>
            <a:ext cx="5541960" cy="1164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6384" y="6419403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Theory derived in </a:t>
            </a:r>
            <a:r>
              <a:rPr lang="en-GB" dirty="0" err="1"/>
              <a:t>Sneider</a:t>
            </a:r>
            <a:r>
              <a:rPr lang="en-GB" dirty="0"/>
              <a:t> 2006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1" r="7284" b="-128"/>
          <a:stretch/>
        </p:blipFill>
        <p:spPr>
          <a:xfrm>
            <a:off x="246934" y="1515591"/>
            <a:ext cx="8409198" cy="18260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33402" y="1646770"/>
            <a:ext cx="335091" cy="1391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8109816" y="1647054"/>
            <a:ext cx="335091" cy="1391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104543" y="1647052"/>
            <a:ext cx="335091" cy="1391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439634" y="1647053"/>
            <a:ext cx="335091" cy="1391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774725" y="1646771"/>
            <a:ext cx="335091" cy="1391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773766" y="1647748"/>
            <a:ext cx="335092" cy="1391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768493" y="1647746"/>
            <a:ext cx="335092" cy="1391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103584" y="1647747"/>
            <a:ext cx="335092" cy="1391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6438675" y="1647465"/>
            <a:ext cx="335092" cy="1391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10800000" flipV="1">
                <a:off x="3254809" y="5243508"/>
                <a:ext cx="2848775" cy="7023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GB" sz="24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3254809" y="5243508"/>
                <a:ext cx="2848775" cy="702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122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Velocity vs Temperature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381" r="-3285" b="13143"/>
          <a:stretch/>
        </p:blipFill>
        <p:spPr>
          <a:xfrm>
            <a:off x="779481" y="2873163"/>
            <a:ext cx="3032871" cy="3468757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1172768"/>
              </p:ext>
            </p:extLst>
          </p:nvPr>
        </p:nvGraphicFramePr>
        <p:xfrm>
          <a:off x="4022832" y="2873163"/>
          <a:ext cx="4670792" cy="3485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25283" y="1501056"/>
            <a:ext cx="581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 measured from external thermocouple</a:t>
            </a:r>
          </a:p>
          <a:p>
            <a:endParaRPr lang="en-US" dirty="0"/>
          </a:p>
          <a:p>
            <a:r>
              <a:rPr lang="en-US" dirty="0"/>
              <a:t>Velocity survey every minute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894" y="5989334"/>
            <a:ext cx="312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Halldale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Sandstone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1457" y="4607541"/>
            <a:ext cx="98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10cm</a:t>
            </a:r>
          </a:p>
        </p:txBody>
      </p:sp>
      <p:sp>
        <p:nvSpPr>
          <p:cNvPr id="7" name="Arrow: Up-Down 6"/>
          <p:cNvSpPr/>
          <p:nvPr/>
        </p:nvSpPr>
        <p:spPr>
          <a:xfrm>
            <a:off x="678185" y="3848669"/>
            <a:ext cx="210480" cy="213384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2657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Velocity vs Temperature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6" name="CustomShape 2"/>
          <p:cNvSpPr/>
          <p:nvPr/>
        </p:nvSpPr>
        <p:spPr>
          <a:xfrm>
            <a:off x="1934500" y="4700561"/>
            <a:ext cx="822888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6146" y="2117168"/>
            <a:ext cx="294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Using First Arrivals</a:t>
            </a:r>
            <a:endParaRPr lang="en-US" sz="1800" b="1" kern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146" y="4597269"/>
            <a:ext cx="3075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Using CWI</a:t>
            </a:r>
            <a:endParaRPr lang="en-US" sz="1800" b="1" kern="1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146" y="2604544"/>
            <a:ext cx="342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Variation in velocity </a:t>
            </a:r>
            <a:r>
              <a:rPr lang="en-US" dirty="0"/>
              <a:t>not resolved above noise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146" y="5100216"/>
            <a:ext cx="342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and coherent velocity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t="6445" r="8423" b="2119"/>
          <a:stretch/>
        </p:blipFill>
        <p:spPr>
          <a:xfrm>
            <a:off x="334371" y="1805329"/>
            <a:ext cx="5227092" cy="434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837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Rock Deformation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6" name="CustomShape 2"/>
          <p:cNvSpPr/>
          <p:nvPr/>
        </p:nvSpPr>
        <p:spPr>
          <a:xfrm>
            <a:off x="323640" y="1393560"/>
            <a:ext cx="822888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t="29363" r="12323" b="18834"/>
          <a:stretch/>
        </p:blipFill>
        <p:spPr>
          <a:xfrm>
            <a:off x="1284063" y="3273511"/>
            <a:ext cx="2771853" cy="296805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/>
        </p:blipFill>
        <p:spPr>
          <a:xfrm rot="5404800">
            <a:off x="4741225" y="3439045"/>
            <a:ext cx="3428789" cy="2636984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800661" y="1463975"/>
            <a:ext cx="7663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Fine grained laminated carbonate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Effective Pressure : 45 MPa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Differential Stress: &lt; 250 MPa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0242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1527133"/>
            <a:ext cx="9144000" cy="5312228"/>
          </a:xfrm>
          <a:prstGeom prst="rect">
            <a:avLst/>
          </a:prstGeom>
        </p:spPr>
      </p:pic>
      <p:sp>
        <p:nvSpPr>
          <p:cNvPr id="405" name="TextShape 1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Rock Deformation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1942" y="5385288"/>
            <a:ext cx="3727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Stepped Stress Program</a:t>
            </a:r>
          </a:p>
          <a:p>
            <a:r>
              <a:rPr lang="en-US" dirty="0"/>
              <a:t>for permeability measurements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193468" y="5022716"/>
            <a:ext cx="324786" cy="34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43919" y="2724307"/>
            <a:ext cx="431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Stepped Velocity Response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13943" y="3158715"/>
            <a:ext cx="574623" cy="862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194180" y="2013438"/>
            <a:ext cx="378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Strain rate = 10</a:t>
            </a:r>
            <a:r>
              <a:rPr lang="en-US" sz="18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-5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</a:t>
            </a:r>
            <a:r>
              <a:rPr lang="en-US" sz="18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 </a:t>
            </a:r>
          </a:p>
        </p:txBody>
      </p:sp>
    </p:spTree>
    <p:extLst>
      <p:ext uri="{BB962C8B-B14F-4D97-AF65-F5344CB8AC3E}">
        <p14:creationId xmlns:p14="http://schemas.microsoft.com/office/powerpoint/2010/main" val="42596029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1855"/>
          <a:stretch/>
        </p:blipFill>
        <p:spPr>
          <a:xfrm>
            <a:off x="13646" y="1366950"/>
            <a:ext cx="9144000" cy="5470580"/>
          </a:xfrm>
          <a:prstGeom prst="rect">
            <a:avLst/>
          </a:prstGeom>
        </p:spPr>
      </p:pic>
      <p:sp>
        <p:nvSpPr>
          <p:cNvPr id="405" name="TextShape 1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Rock Deformation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1433" y="2264612"/>
            <a:ext cx="3021263" cy="64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breaks fail to show stepped response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13221" y="2914316"/>
            <a:ext cx="454526" cy="1240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1026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Rock Deformation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650"/>
            <a:ext cx="9144000" cy="5346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4042" y="4595883"/>
            <a:ext cx="307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Hertz-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Mindilin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16668" y="5112585"/>
                <a:ext cx="1222386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668" y="5112585"/>
                <a:ext cx="1222386" cy="375872"/>
              </a:xfrm>
              <a:prstGeom prst="rect">
                <a:avLst/>
              </a:prstGeom>
              <a:blipFill>
                <a:blip r:embed="rId4"/>
                <a:stretch>
                  <a:fillRect l="-5000" r="-1500"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8937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Summary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6" name="CustomShape 2"/>
          <p:cNvSpPr/>
          <p:nvPr/>
        </p:nvSpPr>
        <p:spPr>
          <a:xfrm>
            <a:off x="323640" y="1393560"/>
            <a:ext cx="822888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524" y="2266920"/>
            <a:ext cx="76632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Velocity is not representative for a medium</a:t>
            </a:r>
          </a:p>
          <a:p>
            <a:pPr>
              <a:lnSpc>
                <a:spcPct val="100000"/>
              </a:lnSpc>
            </a:pPr>
            <a:endParaRPr lang="en-GB" sz="24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CWI sensitively samples the bulk properties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Clear response to temperature and effective stress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b="1" spc="-1" dirty="0">
              <a:solidFill>
                <a:srgbClr val="376092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Code to be made available and Paper to be submitted</a:t>
            </a:r>
          </a:p>
        </p:txBody>
      </p:sp>
    </p:spTree>
    <p:extLst>
      <p:ext uri="{BB962C8B-B14F-4D97-AF65-F5344CB8AC3E}">
        <p14:creationId xmlns:p14="http://schemas.microsoft.com/office/powerpoint/2010/main" val="27422057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Velocities in Complex Media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323640" y="1393560"/>
            <a:ext cx="822888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Picture 6"/>
          <p:cNvPicPr/>
          <p:nvPr/>
        </p:nvPicPr>
        <p:blipFill>
          <a:blip r:embed="rId3"/>
          <a:stretch/>
        </p:blipFill>
        <p:spPr>
          <a:xfrm>
            <a:off x="2421608" y="1925640"/>
            <a:ext cx="4086720" cy="408672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32968" y="6227738"/>
            <a:ext cx="496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Berea Sandstone from Madonna et al 2013</a:t>
            </a:r>
          </a:p>
        </p:txBody>
      </p:sp>
      <p:sp>
        <p:nvSpPr>
          <p:cNvPr id="6" name="CustomShape 12"/>
          <p:cNvSpPr/>
          <p:nvPr/>
        </p:nvSpPr>
        <p:spPr>
          <a:xfrm>
            <a:off x="2187249" y="1925640"/>
            <a:ext cx="45719" cy="4009275"/>
          </a:xfrm>
          <a:prstGeom prst="upDown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13"/>
          <p:cNvSpPr/>
          <p:nvPr/>
        </p:nvSpPr>
        <p:spPr>
          <a:xfrm>
            <a:off x="1255388" y="4018319"/>
            <a:ext cx="888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760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μm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3345" y="1925641"/>
            <a:ext cx="176270" cy="408672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961936" y="1873000"/>
            <a:ext cx="197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X ray density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8136" y="5418669"/>
            <a:ext cx="197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X ray density</a:t>
            </a:r>
          </a:p>
        </p:txBody>
      </p:sp>
    </p:spTree>
    <p:extLst>
      <p:ext uri="{BB962C8B-B14F-4D97-AF65-F5344CB8AC3E}">
        <p14:creationId xmlns:p14="http://schemas.microsoft.com/office/powerpoint/2010/main" val="5878685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A8FDBFC-E767-45F5-BF5A-E147E258C52B}" type="slidenum">
              <a:rPr lang="en-GB" sz="1200" b="0" strike="noStrike" spc="-1">
                <a:solidFill>
                  <a:srgbClr val="29486E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fld>
            <a:endParaRPr lang="en-GB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4" name="TextShape 2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Digital Rock Physics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2D9A0C5-89E1-4D32-A8BB-0F1567FDB8CF}" type="slidenum">
              <a:rPr lang="en-GB" sz="1200" b="0" strike="noStrike" spc="-1">
                <a:solidFill>
                  <a:srgbClr val="29486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Picture 7"/>
          <p:cNvPicPr/>
          <p:nvPr/>
        </p:nvPicPr>
        <p:blipFill>
          <a:blip r:embed="rId3"/>
          <a:stretch/>
        </p:blipFill>
        <p:spPr>
          <a:xfrm>
            <a:off x="2433863" y="1929960"/>
            <a:ext cx="4086720" cy="4070970"/>
          </a:xfrm>
          <a:prstGeom prst="rect">
            <a:avLst/>
          </a:prstGeom>
          <a:ln>
            <a:noFill/>
          </a:ln>
        </p:spPr>
      </p:pic>
      <p:sp>
        <p:nvSpPr>
          <p:cNvPr id="189" name="CustomShape 5"/>
          <p:cNvSpPr/>
          <p:nvPr/>
        </p:nvSpPr>
        <p:spPr>
          <a:xfrm flipV="1">
            <a:off x="2215080" y="3499649"/>
            <a:ext cx="953820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0" name="CustomShape 6"/>
          <p:cNvSpPr/>
          <p:nvPr/>
        </p:nvSpPr>
        <p:spPr>
          <a:xfrm flipH="1">
            <a:off x="6217560" y="4188060"/>
            <a:ext cx="671040" cy="28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194" name="CustomShape 9"/>
          <p:cNvSpPr/>
          <p:nvPr/>
        </p:nvSpPr>
        <p:spPr>
          <a:xfrm>
            <a:off x="6946200" y="3804480"/>
            <a:ext cx="152172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Density &amp; Velocity of Quartz</a:t>
            </a:r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10"/>
          <p:cNvSpPr/>
          <p:nvPr/>
        </p:nvSpPr>
        <p:spPr>
          <a:xfrm>
            <a:off x="986220" y="3006224"/>
            <a:ext cx="152172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Density &amp; Velocity of Water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12"/>
          <p:cNvSpPr/>
          <p:nvPr/>
        </p:nvSpPr>
        <p:spPr>
          <a:xfrm>
            <a:off x="2302921" y="1925640"/>
            <a:ext cx="45719" cy="4009275"/>
          </a:xfrm>
          <a:prstGeom prst="upDown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8" name="CustomShape 13"/>
          <p:cNvSpPr/>
          <p:nvPr/>
        </p:nvSpPr>
        <p:spPr>
          <a:xfrm>
            <a:off x="1371060" y="4018319"/>
            <a:ext cx="888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760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μm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ustomShape 5"/>
          <p:cNvSpPr/>
          <p:nvPr/>
        </p:nvSpPr>
        <p:spPr>
          <a:xfrm flipV="1">
            <a:off x="432000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6"/>
          <p:cNvSpPr/>
          <p:nvPr/>
        </p:nvSpPr>
        <p:spPr>
          <a:xfrm>
            <a:off x="4367520" y="1780920"/>
            <a:ext cx="426240" cy="3844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8"/>
          <p:cNvSpPr/>
          <p:nvPr/>
        </p:nvSpPr>
        <p:spPr>
          <a:xfrm flipV="1">
            <a:off x="584964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9"/>
          <p:cNvSpPr/>
          <p:nvPr/>
        </p:nvSpPr>
        <p:spPr>
          <a:xfrm flipV="1">
            <a:off x="548964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10"/>
          <p:cNvSpPr/>
          <p:nvPr/>
        </p:nvSpPr>
        <p:spPr>
          <a:xfrm flipV="1">
            <a:off x="473436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11"/>
          <p:cNvSpPr/>
          <p:nvPr/>
        </p:nvSpPr>
        <p:spPr>
          <a:xfrm flipV="1">
            <a:off x="514872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12"/>
          <p:cNvSpPr/>
          <p:nvPr/>
        </p:nvSpPr>
        <p:spPr>
          <a:xfrm flipV="1">
            <a:off x="390564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13"/>
          <p:cNvSpPr/>
          <p:nvPr/>
        </p:nvSpPr>
        <p:spPr>
          <a:xfrm flipV="1">
            <a:off x="354564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14"/>
          <p:cNvSpPr/>
          <p:nvPr/>
        </p:nvSpPr>
        <p:spPr>
          <a:xfrm flipV="1">
            <a:off x="318564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15"/>
          <p:cNvSpPr/>
          <p:nvPr/>
        </p:nvSpPr>
        <p:spPr>
          <a:xfrm flipV="1">
            <a:off x="289764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1167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tes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7940" y="1925640"/>
            <a:ext cx="4116060" cy="4075290"/>
          </a:xfrm>
          <a:prstGeom prst="rect">
            <a:avLst/>
          </a:prstGeom>
        </p:spPr>
      </p:pic>
      <p:sp>
        <p:nvSpPr>
          <p:cNvPr id="184" name="TextShape 2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Digital Rock Physics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2D9A0C5-89E1-4D32-A8BB-0F1567FDB8CF}" type="slidenum">
              <a:rPr lang="en-GB" sz="1200" b="0" strike="noStrike" spc="-1">
                <a:solidFill>
                  <a:srgbClr val="29486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CustomShape 5"/>
          <p:cNvSpPr/>
          <p:nvPr/>
        </p:nvSpPr>
        <p:spPr>
          <a:xfrm flipV="1">
            <a:off x="432000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6"/>
          <p:cNvSpPr/>
          <p:nvPr/>
        </p:nvSpPr>
        <p:spPr>
          <a:xfrm>
            <a:off x="4367520" y="1780920"/>
            <a:ext cx="426240" cy="3844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CustomShape 8"/>
          <p:cNvSpPr/>
          <p:nvPr/>
        </p:nvSpPr>
        <p:spPr>
          <a:xfrm flipV="1">
            <a:off x="584964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CustomShape 9"/>
          <p:cNvSpPr/>
          <p:nvPr/>
        </p:nvSpPr>
        <p:spPr>
          <a:xfrm flipV="1">
            <a:off x="548964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CustomShape 10"/>
          <p:cNvSpPr/>
          <p:nvPr/>
        </p:nvSpPr>
        <p:spPr>
          <a:xfrm flipV="1">
            <a:off x="473436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CustomShape 11"/>
          <p:cNvSpPr/>
          <p:nvPr/>
        </p:nvSpPr>
        <p:spPr>
          <a:xfrm flipV="1">
            <a:off x="514872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CustomShape 12"/>
          <p:cNvSpPr/>
          <p:nvPr/>
        </p:nvSpPr>
        <p:spPr>
          <a:xfrm flipV="1">
            <a:off x="390564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13"/>
          <p:cNvSpPr/>
          <p:nvPr/>
        </p:nvSpPr>
        <p:spPr>
          <a:xfrm flipV="1">
            <a:off x="354564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CustomShape 14"/>
          <p:cNvSpPr/>
          <p:nvPr/>
        </p:nvSpPr>
        <p:spPr>
          <a:xfrm flipV="1">
            <a:off x="318564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CustomShape 15"/>
          <p:cNvSpPr/>
          <p:nvPr/>
        </p:nvSpPr>
        <p:spPr>
          <a:xfrm flipV="1">
            <a:off x="2897640" y="5974830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12"/>
          <p:cNvSpPr/>
          <p:nvPr/>
        </p:nvSpPr>
        <p:spPr>
          <a:xfrm>
            <a:off x="2302921" y="1925640"/>
            <a:ext cx="45719" cy="4009275"/>
          </a:xfrm>
          <a:prstGeom prst="upDown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3"/>
          <p:cNvSpPr/>
          <p:nvPr/>
        </p:nvSpPr>
        <p:spPr>
          <a:xfrm>
            <a:off x="1371060" y="4018319"/>
            <a:ext cx="888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760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μm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9131" y="1330250"/>
            <a:ext cx="3575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Simulated Wavefield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3300" y="3283946"/>
            <a:ext cx="201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Wavelet: 35 MHz</a:t>
            </a:r>
          </a:p>
        </p:txBody>
      </p:sp>
    </p:spTree>
    <p:extLst>
      <p:ext uri="{BB962C8B-B14F-4D97-AF65-F5344CB8AC3E}">
        <p14:creationId xmlns:p14="http://schemas.microsoft.com/office/powerpoint/2010/main" val="377535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478"/>
            <a:ext cx="9144000" cy="47432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3158" y="2302414"/>
            <a:ext cx="438680" cy="407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0" name="TextShape 2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Variations in apparent velocity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C57ADD0-262B-4EB3-81F9-6212C1005EAA}" type="slidenum">
              <a:rPr lang="en-GB" sz="1200" b="0" strike="noStrike" spc="-1">
                <a:solidFill>
                  <a:srgbClr val="29486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5027" y="1505682"/>
            <a:ext cx="671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Velocity calculated from the </a:t>
            </a:r>
            <a:r>
              <a:rPr lang="en-GB" b="1" dirty="0"/>
              <a:t>standard method</a:t>
            </a:r>
            <a:r>
              <a:rPr lang="en-GB" dirty="0"/>
              <a:t> is strongly dependent on the positions of the sources and receiver.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88234" y="2504143"/>
            <a:ext cx="432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Calculated from first break arrival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356" y="6424924"/>
            <a:ext cx="37243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Receiver X Position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082291" y="3987886"/>
            <a:ext cx="37243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Velocity Variation from Mean (%)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497" y="2246623"/>
            <a:ext cx="4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6805" y="5909713"/>
            <a:ext cx="211441" cy="407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3743" y="3777340"/>
            <a:ext cx="211441" cy="407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804" y="6026533"/>
            <a:ext cx="532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287" y="3770810"/>
            <a:ext cx="78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5676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478"/>
            <a:ext cx="9144000" cy="47432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3158" y="2302414"/>
            <a:ext cx="438680" cy="407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0" name="TextShape 2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Variations in apparent velocity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C57ADD0-262B-4EB3-81F9-6212C1005EAA}" type="slidenum">
              <a:rPr lang="en-GB" sz="1200" b="0" strike="noStrike" spc="-1">
                <a:solidFill>
                  <a:srgbClr val="29486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8234" y="2504143"/>
            <a:ext cx="432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Calculated from first break arrival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356" y="6424924"/>
            <a:ext cx="37243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Receiver X Position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1082291" y="3987886"/>
            <a:ext cx="372434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Velocity Variation from Mean (%)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497" y="2246623"/>
            <a:ext cx="4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6805" y="5909713"/>
            <a:ext cx="211441" cy="407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3743" y="3777340"/>
            <a:ext cx="211441" cy="407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7804" y="6026533"/>
            <a:ext cx="532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287" y="3770810"/>
            <a:ext cx="787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9" name="Arrow: Up-Down 8"/>
          <p:cNvSpPr/>
          <p:nvPr/>
        </p:nvSpPr>
        <p:spPr>
          <a:xfrm>
            <a:off x="7367096" y="2941466"/>
            <a:ext cx="252484" cy="3085067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554036" y="40736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5027" y="1505682"/>
            <a:ext cx="6718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Velocity calculated from the </a:t>
            </a:r>
            <a:r>
              <a:rPr lang="en-GB" b="1" dirty="0"/>
              <a:t>standard method</a:t>
            </a:r>
            <a:r>
              <a:rPr lang="en-GB" dirty="0"/>
              <a:t> is strongly dependent on the positions of the sources and receiver. </a:t>
            </a:r>
          </a:p>
        </p:txBody>
      </p:sp>
    </p:spTree>
    <p:extLst>
      <p:ext uri="{BB962C8B-B14F-4D97-AF65-F5344CB8AC3E}">
        <p14:creationId xmlns:p14="http://schemas.microsoft.com/office/powerpoint/2010/main" val="340624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2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What’s the velocity?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C57ADD0-262B-4EB3-81F9-6212C1005EAA}" type="slidenum">
              <a:rPr lang="en-GB" sz="1200" b="0" strike="noStrike" spc="-1">
                <a:solidFill>
                  <a:srgbClr val="29486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3744" y="1748556"/>
            <a:ext cx="566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Marching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Eikonal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Solver (CREWES toolbox)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34771" y="3394200"/>
                <a:ext cx="2276392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𝑒𝑠𝑡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straight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𝑟𝑎𝑦𝑡𝑟𝑎𝑐𝑒𝑑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71" y="3394200"/>
                <a:ext cx="2276392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7054" b="9121"/>
          <a:stretch/>
        </p:blipFill>
        <p:spPr>
          <a:xfrm>
            <a:off x="713587" y="2611739"/>
            <a:ext cx="4801129" cy="3285761"/>
          </a:xfrm>
          <a:prstGeom prst="rect">
            <a:avLst/>
          </a:prstGeom>
        </p:spPr>
      </p:pic>
      <p:sp>
        <p:nvSpPr>
          <p:cNvPr id="6" name="CustomShape 6"/>
          <p:cNvSpPr/>
          <p:nvPr/>
        </p:nvSpPr>
        <p:spPr>
          <a:xfrm>
            <a:off x="2607703" y="2395599"/>
            <a:ext cx="426240" cy="3844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2"/>
          <p:cNvSpPr/>
          <p:nvPr/>
        </p:nvSpPr>
        <p:spPr>
          <a:xfrm>
            <a:off x="639380" y="2765688"/>
            <a:ext cx="45719" cy="3012227"/>
          </a:xfrm>
          <a:prstGeom prst="upDown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CustomShape 13"/>
          <p:cNvSpPr/>
          <p:nvPr/>
        </p:nvSpPr>
        <p:spPr>
          <a:xfrm rot="16200000">
            <a:off x="-108341" y="4077880"/>
            <a:ext cx="888120" cy="273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760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μm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15"/>
          <p:cNvSpPr/>
          <p:nvPr/>
        </p:nvSpPr>
        <p:spPr>
          <a:xfrm flipV="1">
            <a:off x="747392" y="3954245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75675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2"/>
          <p:cNvSpPr txBox="1"/>
          <p:nvPr/>
        </p:nvSpPr>
        <p:spPr>
          <a:xfrm>
            <a:off x="457200" y="274680"/>
            <a:ext cx="7426800" cy="777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376092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What’s the velocity?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C57ADD0-262B-4EB3-81F9-6212C1005EAA}" type="slidenum">
              <a:rPr lang="en-GB" sz="1200" b="0" strike="noStrike" spc="-1">
                <a:solidFill>
                  <a:srgbClr val="29486E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</a:t>
            </a:fld>
            <a:endParaRPr lang="en-GB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3744" y="1748556"/>
            <a:ext cx="5665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 Marching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Eikonal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Solver (CREWES toolbox)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34771" y="3394200"/>
                <a:ext cx="2276392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𝑒𝑠𝑡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straight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𝑟𝑎𝑦𝑡𝑟𝑎𝑐𝑒𝑑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71" y="3394200"/>
                <a:ext cx="2276392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7054" b="9121"/>
          <a:stretch/>
        </p:blipFill>
        <p:spPr>
          <a:xfrm>
            <a:off x="713587" y="2611739"/>
            <a:ext cx="4801129" cy="3285761"/>
          </a:xfrm>
          <a:prstGeom prst="rect">
            <a:avLst/>
          </a:prstGeom>
        </p:spPr>
      </p:pic>
      <p:sp>
        <p:nvSpPr>
          <p:cNvPr id="6" name="CustomShape 6"/>
          <p:cNvSpPr/>
          <p:nvPr/>
        </p:nvSpPr>
        <p:spPr>
          <a:xfrm>
            <a:off x="2607703" y="2395599"/>
            <a:ext cx="426240" cy="38448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2"/>
          <p:cNvSpPr/>
          <p:nvPr/>
        </p:nvSpPr>
        <p:spPr>
          <a:xfrm>
            <a:off x="639380" y="2765688"/>
            <a:ext cx="45719" cy="3012227"/>
          </a:xfrm>
          <a:prstGeom prst="upDownArrow">
            <a:avLst>
              <a:gd name="adj1" fmla="val 50000"/>
              <a:gd name="adj2" fmla="val 50000"/>
            </a:avLst>
          </a:prstGeom>
          <a:ln>
            <a:solidFill>
              <a:srgbClr val="4A7EBB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CustomShape 13"/>
          <p:cNvSpPr/>
          <p:nvPr/>
        </p:nvSpPr>
        <p:spPr>
          <a:xfrm rot="16200000">
            <a:off x="-108341" y="4077880"/>
            <a:ext cx="888120" cy="273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760 </a:t>
            </a:r>
            <a:r>
              <a:rPr lang="en-GB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μm</a:t>
            </a:r>
            <a:endParaRPr lang="en-GB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15"/>
          <p:cNvSpPr/>
          <p:nvPr/>
        </p:nvSpPr>
        <p:spPr>
          <a:xfrm flipV="1">
            <a:off x="747392" y="3954245"/>
            <a:ext cx="414360" cy="35352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4" name="Straight Arrow Connector 13"/>
          <p:cNvCxnSpPr/>
          <p:nvPr/>
        </p:nvCxnSpPr>
        <p:spPr>
          <a:xfrm flipH="1">
            <a:off x="954572" y="2611739"/>
            <a:ext cx="1866251" cy="14689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3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10418</TotalTime>
  <Words>553</Words>
  <Application>Microsoft Office PowerPoint</Application>
  <PresentationFormat>On-screen Show (4:3)</PresentationFormat>
  <Paragraphs>161</Paragraphs>
  <Slides>27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 Math</vt:lpstr>
      <vt:lpstr>Century Schoolbook</vt:lpstr>
      <vt:lpstr>DejaVu Sans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Heriot-Watt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Sebastian Geiger</dc:creator>
  <cp:keywords>Confidential General LegalOrRegulatoryNO</cp:keywords>
  <cp:lastModifiedBy>Jonny Singh</cp:lastModifiedBy>
  <cp:revision>74</cp:revision>
  <dcterms:created xsi:type="dcterms:W3CDTF">2012-05-21T15:44:24Z</dcterms:created>
  <dcterms:modified xsi:type="dcterms:W3CDTF">2017-04-05T22:28:00Z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Heriot-Watt University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</vt:i4>
  </property>
  <property fmtid="{D5CDD505-2E9C-101B-9397-08002B2CF9AE}" pid="13" name="bjDocumentLabelXML">
    <vt:lpwstr>&lt;?xml version="1.0"?&gt;&lt;sisl xmlns:xsi="http://www.w3.org/2001/XMLSchema-instance" xmlns:xsd="http://www.w3.org/2001/XMLSchema" sislVersion="0" policy="b5b2165e-8acf-48b8-a935-01f1f90977f0" xmlns="http://www.boldonjames.com/2008/01/sie/internal/label"&gt;  &lt;el</vt:lpwstr>
  </property>
  <property fmtid="{D5CDD505-2E9C-101B-9397-08002B2CF9AE}" pid="14" name="bjDocumentLabelXML-0">
    <vt:lpwstr>ement uid="id_classification_confidential" value="" /&gt;  &lt;element uid="id_category_newvalue1" value="" /&gt;  &lt;element uid="id_retention_dontretain" value="" /&gt;&lt;/sisl&gt;</vt:lpwstr>
  </property>
  <property fmtid="{D5CDD505-2E9C-101B-9397-08002B2CF9AE}" pid="15" name="bjDocumentSecurityLabel">
    <vt:lpwstr>Confidential General No</vt:lpwstr>
  </property>
  <property fmtid="{D5CDD505-2E9C-101B-9397-08002B2CF9AE}" pid="16" name="docIndexRef">
    <vt:lpwstr>f20af8db-26ed-406f-bc8e-b293c3e74f40</vt:lpwstr>
  </property>
</Properties>
</file>