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71" r:id="rId11"/>
    <p:sldId id="272" r:id="rId12"/>
    <p:sldId id="265" r:id="rId13"/>
    <p:sldId id="266" r:id="rId14"/>
    <p:sldId id="268" r:id="rId15"/>
    <p:sldId id="269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49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372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44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9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7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0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3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3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57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79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22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BFF58-88BD-4CE2-8D92-E98AE39AF6E0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5B30A-FA28-4F74-8B5C-EA1735056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42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Bolide airbursts as a seismic source for the 2018 Mars </a:t>
            </a:r>
            <a:r>
              <a:rPr lang="en-GB" b="1" dirty="0" err="1" smtClean="0"/>
              <a:t>InSight</a:t>
            </a:r>
            <a:r>
              <a:rPr lang="en-GB" b="1" dirty="0" smtClean="0"/>
              <a:t> mission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6400800" cy="1752600"/>
          </a:xfrm>
        </p:spPr>
        <p:txBody>
          <a:bodyPr/>
          <a:lstStyle/>
          <a:p>
            <a:pPr algn="l"/>
            <a:r>
              <a:rPr lang="en-GB" b="1" dirty="0" smtClean="0"/>
              <a:t>Jenny </a:t>
            </a:r>
            <a:r>
              <a:rPr lang="en-GB" b="1" dirty="0" err="1" smtClean="0"/>
              <a:t>Stevanovic</a:t>
            </a:r>
            <a:endParaRPr lang="en-GB" b="1" dirty="0" smtClean="0"/>
          </a:p>
          <a:p>
            <a:pPr algn="l"/>
            <a:r>
              <a:rPr lang="en-GB" b="1" dirty="0" smtClean="0"/>
              <a:t>N. </a:t>
            </a:r>
            <a:r>
              <a:rPr lang="en-GB" b="1" dirty="0" err="1" smtClean="0"/>
              <a:t>Teanby</a:t>
            </a:r>
            <a:r>
              <a:rPr lang="en-GB" b="1" dirty="0" smtClean="0"/>
              <a:t>, J. </a:t>
            </a:r>
            <a:r>
              <a:rPr lang="en-GB" b="1" dirty="0" err="1" smtClean="0"/>
              <a:t>Wookey</a:t>
            </a:r>
            <a:r>
              <a:rPr lang="en-GB" b="1" dirty="0" smtClean="0"/>
              <a:t>, N. Selby et al.</a:t>
            </a:r>
            <a:endParaRPr lang="en-GB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96641" cy="165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9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Estimating distance from frequency</a:t>
            </a:r>
            <a:endParaRPr lang="en-GB" dirty="0"/>
          </a:p>
        </p:txBody>
      </p:sp>
      <p:pic>
        <p:nvPicPr>
          <p:cNvPr id="1026" name="Picture 2" descr="C:\Users\JTaylor\Desktop\Work\Airburst figures\spec_rat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593976" cy="53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816" y="1124744"/>
            <a:ext cx="4792648" cy="5318956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sz="2400" dirty="0" smtClean="0"/>
              <a:t>First need to remove site effect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Local conditions add noise</a:t>
            </a:r>
          </a:p>
          <a:p>
            <a:pPr lvl="1">
              <a:lnSpc>
                <a:spcPct val="200000"/>
              </a:lnSpc>
            </a:pPr>
            <a:r>
              <a:rPr lang="en-GB" sz="2000" dirty="0"/>
              <a:t>Characterise using the HVSR method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Invert these ratios to create a filter 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Apply a site specific correction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In this case a spurious noise peak at ~13Hz  which may have dominated frequency content</a:t>
            </a:r>
          </a:p>
        </p:txBody>
      </p:sp>
    </p:spTree>
    <p:extLst>
      <p:ext uri="{BB962C8B-B14F-4D97-AF65-F5344CB8AC3E}">
        <p14:creationId xmlns:p14="http://schemas.microsoft.com/office/powerpoint/2010/main" val="8973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Estimating distance from frequency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833409"/>
              </p:ext>
            </p:extLst>
          </p:nvPr>
        </p:nvGraphicFramePr>
        <p:xfrm>
          <a:off x="4697735" y="1398629"/>
          <a:ext cx="3906713" cy="5126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Acrobat Document" r:id="rId3" imgW="4122229" imgH="5410152" progId="AcroExch.Document.11">
                  <p:embed/>
                </p:oleObj>
              </mc:Choice>
              <mc:Fallback>
                <p:oleObj name="Acrobat Document" r:id="rId3" imgW="4122229" imgH="5410152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7735" y="1398629"/>
                        <a:ext cx="3906713" cy="5126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36512" y="1196752"/>
            <a:ext cx="4792648" cy="5318956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GB" sz="2600" dirty="0" smtClean="0"/>
              <a:t>Is then possible to determine </a:t>
            </a:r>
            <a:r>
              <a:rPr lang="en-GB" sz="2400" i="1" dirty="0" smtClean="0"/>
              <a:t>f</a:t>
            </a:r>
            <a:r>
              <a:rPr lang="en-GB" sz="2600" baseline="-25000" dirty="0" smtClean="0"/>
              <a:t>P</a:t>
            </a:r>
            <a:endParaRPr lang="en-GB" sz="2000" dirty="0" smtClean="0"/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Data windowed on each arrival</a:t>
            </a:r>
          </a:p>
          <a:p>
            <a:pPr lvl="1">
              <a:lnSpc>
                <a:spcPct val="200000"/>
              </a:lnSpc>
            </a:pPr>
            <a:r>
              <a:rPr lang="en-GB" sz="2000" dirty="0" err="1" smtClean="0"/>
              <a:t>Hanning</a:t>
            </a:r>
            <a:r>
              <a:rPr lang="en-GB" sz="2000" dirty="0" smtClean="0"/>
              <a:t> taper applied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Frequency spectra calculated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Dominant frequency recorded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Data plotted against source-receiver distance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Regression calculated</a:t>
            </a:r>
          </a:p>
          <a:p>
            <a:pPr lvl="1">
              <a:lnSpc>
                <a:spcPct val="200000"/>
              </a:lnSpc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8973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Estimating the number of events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1"/>
            <a:ext cx="4608512" cy="2908920"/>
          </a:xfrm>
        </p:spPr>
        <p:txBody>
          <a:bodyPr/>
          <a:lstStyle/>
          <a:p>
            <a:r>
              <a:rPr lang="en-GB" sz="2400" dirty="0" smtClean="0"/>
              <a:t>Characterise a source population using: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Observed crater population</a:t>
            </a:r>
            <a:endParaRPr lang="en-GB" dirty="0"/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Earth impactor population (scaled)</a:t>
            </a:r>
          </a:p>
          <a:p>
            <a:pPr lvl="1">
              <a:lnSpc>
                <a:spcPct val="200000"/>
              </a:lnSpc>
            </a:pPr>
            <a:r>
              <a:rPr lang="en-GB" sz="2000" dirty="0" smtClean="0"/>
              <a:t>Comparison to other studies</a:t>
            </a:r>
            <a:endParaRPr lang="en-GB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708698"/>
              </p:ext>
            </p:extLst>
          </p:nvPr>
        </p:nvGraphicFramePr>
        <p:xfrm>
          <a:off x="5045448" y="1628800"/>
          <a:ext cx="4114800" cy="49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Acrobat Document" r:id="rId3" imgW="4114665" imgH="4937760" progId="AcroExch.Document.11">
                  <p:embed/>
                </p:oleObj>
              </mc:Choice>
              <mc:Fallback>
                <p:oleObj name="Acrobat Document" r:id="rId3" imgW="4114665" imgH="49377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5448" y="1628800"/>
                        <a:ext cx="4114800" cy="493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4427984" y="4221088"/>
            <a:ext cx="2232248" cy="144016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03648" y="5169966"/>
            <a:ext cx="3024336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Note roll-off caused by observation bias and difficulty resolving small craters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3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008" y="1340768"/>
            <a:ext cx="4320480" cy="52565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Once you have a SFD: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Model how dynamic pressure changes with altitude for bolides of different diameters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Where this intersects material compressive strength, deformation begins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Airburst when D &gt; 7D</a:t>
            </a:r>
            <a:r>
              <a:rPr lang="en-GB" sz="2400" baseline="-25000" dirty="0" smtClean="0"/>
              <a:t>0 </a:t>
            </a:r>
            <a:r>
              <a:rPr lang="en-GB" sz="2400" dirty="0"/>
              <a:t>occurs </a:t>
            </a:r>
            <a:r>
              <a:rPr lang="en-GB" sz="2400" dirty="0" smtClean="0"/>
              <a:t>above planetary surface</a:t>
            </a:r>
            <a:endParaRPr lang="en-GB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187332"/>
              </p:ext>
            </p:extLst>
          </p:nvPr>
        </p:nvGraphicFramePr>
        <p:xfrm>
          <a:off x="251520" y="1412776"/>
          <a:ext cx="4192947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Acrobat Document" r:id="rId3" imgW="8816275" imgH="11056608" progId="AcroExch.Document.11">
                  <p:embed/>
                </p:oleObj>
              </mc:Choice>
              <mc:Fallback>
                <p:oleObj name="Acrobat Document" r:id="rId3" imgW="8816275" imgH="1105660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412776"/>
                        <a:ext cx="4192947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Estimating the number of events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9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Estimating observable events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493112"/>
              </p:ext>
            </p:extLst>
          </p:nvPr>
        </p:nvGraphicFramePr>
        <p:xfrm>
          <a:off x="2311747" y="1559844"/>
          <a:ext cx="4708525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Acrobat Document" r:id="rId3" imgW="4708957" imgH="4389120" progId="AcroExch.Document.11">
                  <p:embed/>
                </p:oleObj>
              </mc:Choice>
              <mc:Fallback>
                <p:oleObj name="Acrobat Document" r:id="rId3" imgW="4708957" imgH="43891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1747" y="1559844"/>
                        <a:ext cx="4708525" cy="4389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1340769"/>
            <a:ext cx="2232248" cy="6155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Yield -vs- altitude (diameter dependent)</a:t>
            </a:r>
            <a:endParaRPr lang="en-GB" sz="17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87624" y="1956322"/>
            <a:ext cx="1872208" cy="24854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322" y="2931042"/>
            <a:ext cx="2232248" cy="3539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Yield -vs- frequency </a:t>
            </a:r>
            <a:endParaRPr lang="en-GB" sz="1700" dirty="0"/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>
            <a:off x="1145446" y="3284985"/>
            <a:ext cx="1914386" cy="21602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496" y="4109592"/>
            <a:ext cx="2310430" cy="6155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Atmospheric attenuation component</a:t>
            </a:r>
            <a:endParaRPr lang="en-GB" sz="17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15616" y="4725145"/>
            <a:ext cx="1944216" cy="28803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417934" y="1772818"/>
            <a:ext cx="4602338" cy="41044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223523" y="1340768"/>
            <a:ext cx="1807335" cy="6155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High and low </a:t>
            </a:r>
          </a:p>
          <a:p>
            <a:pPr algn="ctr"/>
            <a:r>
              <a:rPr lang="en-GB" sz="1700" dirty="0" smtClean="0"/>
              <a:t>noise models</a:t>
            </a:r>
            <a:endParaRPr lang="en-GB" sz="1700" dirty="0"/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 flipH="1">
            <a:off x="6660232" y="1956321"/>
            <a:ext cx="1466959" cy="115169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23522" y="3645025"/>
            <a:ext cx="1807335" cy="11387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00" dirty="0" smtClean="0"/>
              <a:t>Number of detectable events per year as a function of yield</a:t>
            </a:r>
            <a:endParaRPr lang="en-GB" sz="17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Result: We predict </a:t>
            </a:r>
            <a:r>
              <a:rPr lang="en-GB" sz="2400" b="1" u="sng" dirty="0" smtClean="0"/>
              <a:t>10-200</a:t>
            </a:r>
            <a:r>
              <a:rPr lang="en-GB" sz="2400" b="1" dirty="0" smtClean="0"/>
              <a:t> detectable events per year for </a:t>
            </a:r>
            <a:r>
              <a:rPr lang="en-GB" sz="2400" b="1" dirty="0" err="1" smtClean="0"/>
              <a:t>InSight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5620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59"/>
          </a:xfrm>
        </p:spPr>
        <p:txBody>
          <a:bodyPr>
            <a:normAutofit fontScale="47500" lnSpcReduction="20000"/>
          </a:bodyPr>
          <a:lstStyle/>
          <a:p>
            <a:r>
              <a:rPr lang="en-GB" sz="5100" dirty="0" smtClean="0"/>
              <a:t>Airburst characteristics</a:t>
            </a:r>
            <a:endParaRPr lang="en-GB" sz="5100" dirty="0"/>
          </a:p>
          <a:p>
            <a:pPr lvl="1"/>
            <a:r>
              <a:rPr lang="en-GB" sz="4400" dirty="0" smtClean="0"/>
              <a:t>Airwave arrival</a:t>
            </a:r>
          </a:p>
          <a:p>
            <a:pPr lvl="1"/>
            <a:r>
              <a:rPr lang="en-GB" sz="4400" dirty="0"/>
              <a:t>P/S amplitude ratio</a:t>
            </a:r>
          </a:p>
          <a:p>
            <a:pPr lvl="1"/>
            <a:r>
              <a:rPr lang="en-GB" sz="4400" dirty="0"/>
              <a:t>First </a:t>
            </a:r>
            <a:r>
              <a:rPr lang="en-GB" sz="4400" dirty="0" smtClean="0"/>
              <a:t>motion</a:t>
            </a:r>
          </a:p>
          <a:p>
            <a:pPr lvl="1"/>
            <a:r>
              <a:rPr lang="en-GB" sz="4400" dirty="0"/>
              <a:t>Emergent pulse </a:t>
            </a:r>
            <a:r>
              <a:rPr lang="en-GB" sz="4400" dirty="0" smtClean="0"/>
              <a:t>envelope</a:t>
            </a:r>
          </a:p>
          <a:p>
            <a:r>
              <a:rPr lang="en-GB" sz="5100" dirty="0" smtClean="0"/>
              <a:t>Estimating distance from frequency</a:t>
            </a:r>
          </a:p>
          <a:p>
            <a:pPr lvl="1"/>
            <a:r>
              <a:rPr lang="en-GB" sz="4400" dirty="0" smtClean="0"/>
              <a:t>Important to remove site effect</a:t>
            </a:r>
          </a:p>
          <a:p>
            <a:pPr lvl="1"/>
            <a:r>
              <a:rPr lang="en-GB" sz="4400" dirty="0" smtClean="0"/>
              <a:t>Data shows expected decrease with distance</a:t>
            </a:r>
          </a:p>
          <a:p>
            <a:pPr lvl="1"/>
            <a:r>
              <a:rPr lang="en-GB" sz="4400" dirty="0" smtClean="0"/>
              <a:t>Attenuation plays key role</a:t>
            </a:r>
          </a:p>
          <a:p>
            <a:r>
              <a:rPr lang="en-GB" sz="5100" dirty="0" smtClean="0"/>
              <a:t>Estimating number of observable events for </a:t>
            </a:r>
            <a:r>
              <a:rPr lang="en-GB" sz="5100" dirty="0" err="1" smtClean="0"/>
              <a:t>InSight</a:t>
            </a:r>
            <a:endParaRPr lang="en-GB" sz="5100" dirty="0" smtClean="0"/>
          </a:p>
          <a:p>
            <a:pPr lvl="1"/>
            <a:r>
              <a:rPr lang="en-GB" sz="4400" dirty="0" smtClean="0"/>
              <a:t>Need to understand the source population</a:t>
            </a:r>
          </a:p>
          <a:p>
            <a:pPr lvl="1"/>
            <a:r>
              <a:rPr lang="en-GB" sz="4400" dirty="0" smtClean="0"/>
              <a:t>Physics of deformation</a:t>
            </a:r>
          </a:p>
          <a:p>
            <a:pPr lvl="1"/>
            <a:r>
              <a:rPr lang="en-GB" sz="4400" dirty="0" smtClean="0"/>
              <a:t>Atmospheric attenuation</a:t>
            </a:r>
          </a:p>
          <a:p>
            <a:pPr lvl="1"/>
            <a:r>
              <a:rPr lang="en-GB" sz="4400" dirty="0" smtClean="0"/>
              <a:t>Instrument capability at high and low noise</a:t>
            </a:r>
          </a:p>
          <a:p>
            <a:pPr lvl="1"/>
            <a:r>
              <a:rPr lang="en-GB" sz="4400" dirty="0"/>
              <a:t>We predict </a:t>
            </a:r>
            <a:r>
              <a:rPr lang="en-GB" sz="4400" u="sng" dirty="0"/>
              <a:t>10-200</a:t>
            </a:r>
            <a:r>
              <a:rPr lang="en-GB" sz="4400" dirty="0"/>
              <a:t> detectable events per year for </a:t>
            </a:r>
            <a:r>
              <a:rPr lang="en-GB" sz="4400" dirty="0" err="1"/>
              <a:t>InSight</a:t>
            </a:r>
            <a:endParaRPr lang="en-GB" sz="4400" dirty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6614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newsworks.org/images/stories/flexicontent/l_mars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700808"/>
            <a:ext cx="648071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7667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Thank You!</a:t>
            </a:r>
            <a:endParaRPr lang="en-GB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331641" y="5934472"/>
            <a:ext cx="64807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 </a:t>
            </a:r>
            <a:r>
              <a:rPr lang="en-GB" sz="900" dirty="0" smtClean="0"/>
              <a:t>Illustration </a:t>
            </a:r>
            <a:r>
              <a:rPr lang="en-GB" sz="900" dirty="0"/>
              <a:t>by Tony </a:t>
            </a:r>
            <a:r>
              <a:rPr lang="en-GB" sz="900" dirty="0" err="1" smtClean="0"/>
              <a:t>Auth</a:t>
            </a:r>
            <a:r>
              <a:rPr lang="en-GB" sz="900" dirty="0"/>
              <a:t> (http://</a:t>
            </a:r>
            <a:r>
              <a:rPr lang="en-GB" sz="900" dirty="0" smtClean="0"/>
              <a:t>www.newsworks.org/index.php/local/behind-the-lines/43311-coming-soon-to-mars-nasas-insight)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1765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r>
              <a:rPr lang="en-GB" dirty="0" smtClean="0"/>
              <a:t>What is </a:t>
            </a:r>
            <a:r>
              <a:rPr lang="en-GB" dirty="0" err="1" smtClean="0"/>
              <a:t>InSight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Single station lander mission to Mars</a:t>
            </a:r>
          </a:p>
          <a:p>
            <a:pPr lvl="1"/>
            <a:r>
              <a:rPr lang="en-GB" dirty="0" smtClean="0"/>
              <a:t>Geophysical measurements</a:t>
            </a:r>
          </a:p>
          <a:p>
            <a:pPr lvl="1"/>
            <a:r>
              <a:rPr lang="en-GB" dirty="0" smtClean="0"/>
              <a:t>To determine internal structure and impact rate</a:t>
            </a:r>
            <a:endParaRPr lang="en-GB" dirty="0" smtClean="0"/>
          </a:p>
          <a:p>
            <a:r>
              <a:rPr lang="en-GB" dirty="0" smtClean="0"/>
              <a:t>Why airbursts?</a:t>
            </a:r>
          </a:p>
          <a:p>
            <a:pPr lvl="1"/>
            <a:r>
              <a:rPr lang="en-GB" dirty="0" smtClean="0"/>
              <a:t>Source of </a:t>
            </a:r>
            <a:r>
              <a:rPr lang="en-GB" dirty="0" err="1" smtClean="0"/>
              <a:t>seismo</a:t>
            </a:r>
            <a:r>
              <a:rPr lang="en-GB" dirty="0" smtClean="0"/>
              <a:t>-acoustic energy</a:t>
            </a:r>
          </a:p>
          <a:p>
            <a:pPr lvl="1"/>
            <a:r>
              <a:rPr lang="en-GB" dirty="0" smtClean="0"/>
              <a:t>Potential for local detection</a:t>
            </a:r>
          </a:p>
          <a:p>
            <a:pPr lvl="1"/>
            <a:r>
              <a:rPr lang="en-GB" dirty="0" smtClean="0"/>
              <a:t>Evidence of occurrence on Mars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3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31" y="274638"/>
            <a:ext cx="8229600" cy="1143000"/>
          </a:xfrm>
        </p:spPr>
        <p:txBody>
          <a:bodyPr/>
          <a:lstStyle/>
          <a:p>
            <a:r>
              <a:rPr lang="en-GB" dirty="0" smtClean="0"/>
              <a:t>What is an airburst?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853053"/>
              </p:ext>
            </p:extLst>
          </p:nvPr>
        </p:nvGraphicFramePr>
        <p:xfrm>
          <a:off x="1714490" y="2132856"/>
          <a:ext cx="6817950" cy="450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3" imgW="8077191" imgH="5341464" progId="AcroExch.Document.11">
                  <p:embed/>
                </p:oleObj>
              </mc:Choice>
              <mc:Fallback>
                <p:oleObj name="Acrobat Document" r:id="rId3" imgW="8077191" imgH="534146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4490" y="2132856"/>
                        <a:ext cx="6817950" cy="450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3240360" cy="12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Sources of observable energy: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20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 they a good source?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4618856" cy="4525963"/>
          </a:xfrm>
        </p:spPr>
        <p:txBody>
          <a:bodyPr/>
          <a:lstStyle/>
          <a:p>
            <a:r>
              <a:rPr lang="en-GB" dirty="0" smtClean="0"/>
              <a:t>Many observed on Earth</a:t>
            </a:r>
          </a:p>
          <a:p>
            <a:pPr lvl="1"/>
            <a:r>
              <a:rPr lang="en-GB" dirty="0" smtClean="0"/>
              <a:t>Oregon bolide</a:t>
            </a:r>
          </a:p>
          <a:p>
            <a:pPr lvl="1"/>
            <a:r>
              <a:rPr lang="en-GB" dirty="0" smtClean="0"/>
              <a:t>Chelyabinsk </a:t>
            </a:r>
          </a:p>
          <a:p>
            <a:r>
              <a:rPr lang="en-GB" dirty="0" smtClean="0"/>
              <a:t>Evidence that they occur on Mars</a:t>
            </a:r>
          </a:p>
          <a:p>
            <a:pPr lvl="1"/>
            <a:r>
              <a:rPr lang="en-GB" dirty="0" smtClean="0"/>
              <a:t>Radial blast zone</a:t>
            </a:r>
          </a:p>
          <a:p>
            <a:pPr lvl="1"/>
            <a:r>
              <a:rPr lang="en-GB" dirty="0" smtClean="0"/>
              <a:t>No crater!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053750"/>
              </p:ext>
            </p:extLst>
          </p:nvPr>
        </p:nvGraphicFramePr>
        <p:xfrm>
          <a:off x="5076056" y="2474894"/>
          <a:ext cx="5400600" cy="405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Acrobat Document" r:id="rId3" imgW="5486292" imgH="4114800" progId="AcroExch.Document.11">
                  <p:embed/>
                </p:oleObj>
              </mc:Choice>
              <mc:Fallback>
                <p:oleObj name="Acrobat Document" r:id="rId3" imgW="5486292" imgH="4114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6056" y="2474894"/>
                        <a:ext cx="5400600" cy="405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44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How are they distinguished?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48953"/>
              </p:ext>
            </p:extLst>
          </p:nvPr>
        </p:nvGraphicFramePr>
        <p:xfrm>
          <a:off x="6588224" y="1465784"/>
          <a:ext cx="2191140" cy="138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Acrobat Document" r:id="rId3" imgW="14073926" imgH="8907624" progId="AcroExch.Document.11">
                  <p:embed/>
                </p:oleObj>
              </mc:Choice>
              <mc:Fallback>
                <p:oleObj name="Acrobat Document" r:id="rId3" imgW="14073926" imgH="890762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8224" y="1465784"/>
                        <a:ext cx="2191140" cy="1387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528582"/>
              </p:ext>
            </p:extLst>
          </p:nvPr>
        </p:nvGraphicFramePr>
        <p:xfrm>
          <a:off x="6542289" y="3140968"/>
          <a:ext cx="2237074" cy="139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Acrobat Document" r:id="rId5" imgW="8945722" imgH="5562432" progId="AcroExch.Document.11">
                  <p:embed/>
                </p:oleObj>
              </mc:Choice>
              <mc:Fallback>
                <p:oleObj name="Acrobat Document" r:id="rId5" imgW="8945722" imgH="5562432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2289" y="3140968"/>
                        <a:ext cx="2237074" cy="1391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116880"/>
              </p:ext>
            </p:extLst>
          </p:nvPr>
        </p:nvGraphicFramePr>
        <p:xfrm>
          <a:off x="6527984" y="4869160"/>
          <a:ext cx="2251379" cy="1664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Acrobat Document" r:id="rId7" imgW="11567092" imgH="8549496" progId="AcroExch.Document.11">
                  <p:embed/>
                </p:oleObj>
              </mc:Choice>
              <mc:Fallback>
                <p:oleObj name="Acrobat Document" r:id="rId7" imgW="11567092" imgH="8549496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984" y="4869160"/>
                        <a:ext cx="2251379" cy="1664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1936337"/>
            <a:ext cx="5688632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Presence of both seismic precursor signals and an airwave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Co-located atmospheric pressure sensor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P/S amplitude ratio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First motion expected to be </a:t>
            </a:r>
            <a:r>
              <a:rPr lang="en-GB" sz="2400" dirty="0" err="1" smtClean="0"/>
              <a:t>isotropically</a:t>
            </a:r>
            <a:r>
              <a:rPr lang="en-GB" sz="2400" dirty="0" smtClean="0"/>
              <a:t> compressive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Emergent pulse envelope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390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How are they distinguished?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705733"/>
              </p:ext>
            </p:extLst>
          </p:nvPr>
        </p:nvGraphicFramePr>
        <p:xfrm>
          <a:off x="1055948" y="1700808"/>
          <a:ext cx="7032104" cy="4451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Acrobat Document" r:id="rId3" imgW="14073926" imgH="8907624" progId="AcroExch.Document.11">
                  <p:embed/>
                </p:oleObj>
              </mc:Choice>
              <mc:Fallback>
                <p:oleObj name="Acrobat Document" r:id="rId3" imgW="14073926" imgH="890762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948" y="1700808"/>
                        <a:ext cx="7032104" cy="4451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08104" y="6309320"/>
            <a:ext cx="3456384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Airwave group velocity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242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19416"/>
              </p:ext>
            </p:extLst>
          </p:nvPr>
        </p:nvGraphicFramePr>
        <p:xfrm>
          <a:off x="395536" y="1412776"/>
          <a:ext cx="7846839" cy="4879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Acrobat Document" r:id="rId3" imgW="8945722" imgH="5562432" progId="AcroExch.Document.11">
                  <p:embed/>
                </p:oleObj>
              </mc:Choice>
              <mc:Fallback>
                <p:oleObj name="Acrobat Document" r:id="rId3" imgW="8945722" imgH="556243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412776"/>
                        <a:ext cx="7846839" cy="4879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8104" y="6309320"/>
            <a:ext cx="3456384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Amplitude ratio</a:t>
            </a:r>
            <a:endParaRPr lang="en-GB" sz="24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How are they distinguished?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9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857634"/>
              </p:ext>
            </p:extLst>
          </p:nvPr>
        </p:nvGraphicFramePr>
        <p:xfrm>
          <a:off x="1439652" y="1534168"/>
          <a:ext cx="6264696" cy="4631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Acrobat Document" r:id="rId3" imgW="11567092" imgH="8549496" progId="AcroExch.Document.11">
                  <p:embed/>
                </p:oleObj>
              </mc:Choice>
              <mc:Fallback>
                <p:oleObj name="Acrobat Document" r:id="rId3" imgW="11567092" imgH="854949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9652" y="1534168"/>
                        <a:ext cx="6264696" cy="4631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How are they distinguished?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27984" y="6309320"/>
            <a:ext cx="4536504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First motion as rejection criterion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208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Estimating distance from frequency</a:t>
            </a:r>
            <a:endParaRPr lang="en-GB" dirty="0"/>
          </a:p>
        </p:txBody>
      </p:sp>
      <p:pic>
        <p:nvPicPr>
          <p:cNvPr id="1026" name="Picture 2" descr="C:\Users\JTaylor\Desktop\Work\Airburst figures\spec_rat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593976" cy="53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215306"/>
              </p:ext>
            </p:extLst>
          </p:nvPr>
        </p:nvGraphicFramePr>
        <p:xfrm>
          <a:off x="4697735" y="1398629"/>
          <a:ext cx="3906713" cy="5126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Acrobat Document" r:id="rId4" imgW="4122229" imgH="5410152" progId="AcroExch.Document.11">
                  <p:embed/>
                </p:oleObj>
              </mc:Choice>
              <mc:Fallback>
                <p:oleObj name="Acrobat Document" r:id="rId4" imgW="4122229" imgH="5410152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7735" y="1398629"/>
                        <a:ext cx="3906713" cy="5126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</TotalTime>
  <Words>428</Words>
  <Application>Microsoft Office PowerPoint</Application>
  <PresentationFormat>On-screen Show (4:3)</PresentationFormat>
  <Paragraphs>87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Acrobat Document</vt:lpstr>
      <vt:lpstr>Bolide airbursts as a seismic source for the 2018 Mars InSight mission</vt:lpstr>
      <vt:lpstr>Background</vt:lpstr>
      <vt:lpstr>What is an airburst?</vt:lpstr>
      <vt:lpstr>Are they a good source?</vt:lpstr>
      <vt:lpstr>How are they distinguished?</vt:lpstr>
      <vt:lpstr>How are they distinguished?</vt:lpstr>
      <vt:lpstr>How are they distinguished?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Estimating distance from frequency</vt:lpstr>
      <vt:lpstr>Estimating distance from frequency</vt:lpstr>
      <vt:lpstr>Estimating distance from frequency</vt:lpstr>
      <vt:lpstr>Estimating the number of events</vt:lpstr>
      <vt:lpstr>Estimating the number of events</vt:lpstr>
      <vt:lpstr>Estimating observable events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JTaylor</dc:creator>
  <cp:lastModifiedBy>JTaylor</cp:lastModifiedBy>
  <cp:revision>21</cp:revision>
  <dcterms:created xsi:type="dcterms:W3CDTF">2017-03-15T10:15:34Z</dcterms:created>
  <dcterms:modified xsi:type="dcterms:W3CDTF">2017-04-03T13:47:07Z</dcterms:modified>
</cp:coreProperties>
</file>