
<file path=[Content_Types].xml><?xml version="1.0" encoding="utf-8"?>
<Types xmlns="http://schemas.openxmlformats.org/package/2006/content-types">
  <Default Extension="xml" ContentType="application/xml"/>
  <Default Extension="jpeg" ContentType="image/jpeg"/>
  <Default Extension="tiff" ContentType="image/tiff"/>
  <Default Extension="emf" ContentType="image/x-emf"/>
  <Default Extension="rels" ContentType="application/vnd.openxmlformats-package.relationships+xml"/>
  <Default Extension="gif" ContentType="image/gif"/>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9"/>
  </p:notesMasterIdLst>
  <p:handoutMasterIdLst>
    <p:handoutMasterId r:id="rId30"/>
  </p:handoutMasterIdLst>
  <p:sldIdLst>
    <p:sldId id="256" r:id="rId2"/>
    <p:sldId id="504" r:id="rId3"/>
    <p:sldId id="435" r:id="rId4"/>
    <p:sldId id="566" r:id="rId5"/>
    <p:sldId id="571" r:id="rId6"/>
    <p:sldId id="549" r:id="rId7"/>
    <p:sldId id="555" r:id="rId8"/>
    <p:sldId id="550" r:id="rId9"/>
    <p:sldId id="551" r:id="rId10"/>
    <p:sldId id="558" r:id="rId11"/>
    <p:sldId id="556" r:id="rId12"/>
    <p:sldId id="562" r:id="rId13"/>
    <p:sldId id="561" r:id="rId14"/>
    <p:sldId id="560" r:id="rId15"/>
    <p:sldId id="559" r:id="rId16"/>
    <p:sldId id="557" r:id="rId17"/>
    <p:sldId id="563" r:id="rId18"/>
    <p:sldId id="564" r:id="rId19"/>
    <p:sldId id="565" r:id="rId20"/>
    <p:sldId id="552" r:id="rId21"/>
    <p:sldId id="570" r:id="rId22"/>
    <p:sldId id="553" r:id="rId23"/>
    <p:sldId id="567" r:id="rId24"/>
    <p:sldId id="572" r:id="rId25"/>
    <p:sldId id="568" r:id="rId26"/>
    <p:sldId id="569" r:id="rId27"/>
    <p:sldId id="573" r:id="rId28"/>
  </p:sldIdLst>
  <p:sldSz cx="9144000" cy="6858000" type="screen4x3"/>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33CC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922" autoAdjust="0"/>
    <p:restoredTop sz="94786" autoAdjust="0"/>
  </p:normalViewPr>
  <p:slideViewPr>
    <p:cSldViewPr>
      <p:cViewPr>
        <p:scale>
          <a:sx n="100" d="100"/>
          <a:sy n="100" d="100"/>
        </p:scale>
        <p:origin x="1608" y="-32"/>
      </p:cViewPr>
      <p:guideLst>
        <p:guide orient="horz" pos="2160"/>
        <p:guide pos="2880"/>
      </p:guideLst>
    </p:cSldViewPr>
  </p:slideViewPr>
  <p:outlineViewPr>
    <p:cViewPr>
      <p:scale>
        <a:sx n="33" d="100"/>
        <a:sy n="33" d="100"/>
      </p:scale>
      <p:origin x="0" y="3835"/>
    </p:cViewPr>
  </p:outlineViewPr>
  <p:notesTextViewPr>
    <p:cViewPr>
      <p:scale>
        <a:sx n="100" d="100"/>
        <a:sy n="100" d="100"/>
      </p:scale>
      <p:origin x="0" y="0"/>
    </p:cViewPr>
  </p:notesTextViewPr>
  <p:sorterViewPr>
    <p:cViewPr>
      <p:scale>
        <a:sx n="66" d="100"/>
        <a:sy n="66" d="100"/>
      </p:scale>
      <p:origin x="0" y="2536"/>
    </p:cViewPr>
  </p:sorterViewPr>
  <p:gridSpacing cx="36004" cy="36004"/>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notesMaster" Target="notesMasters/notesMaster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handoutMaster" Target="handoutMasters/handoutMaster1.xml"/><Relationship Id="rId31" Type="http://schemas.openxmlformats.org/officeDocument/2006/relationships/presProps" Target="presProps.xml"/><Relationship Id="rId32" Type="http://schemas.openxmlformats.org/officeDocument/2006/relationships/viewProps" Target="viewProps.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theme" Target="theme/theme1.xml"/><Relationship Id="rId34"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a:defRPr sz="1200"/>
            </a:lvl1pPr>
          </a:lstStyle>
          <a:p>
            <a:fld id="{8EC32251-7C6A-41D4-B0E5-0FACB408334F}" type="datetimeFigureOut">
              <a:rPr lang="en-GB" smtClean="0"/>
              <a:pPr/>
              <a:t>04/04/2017</a:t>
            </a:fld>
            <a:endParaRPr lang="en-GB"/>
          </a:p>
        </p:txBody>
      </p:sp>
      <p:sp>
        <p:nvSpPr>
          <p:cNvPr id="4" name="Footer Placeholder 3"/>
          <p:cNvSpPr>
            <a:spLocks noGrp="1"/>
          </p:cNvSpPr>
          <p:nvPr>
            <p:ph type="ftr" sz="quarter" idx="2"/>
          </p:nvPr>
        </p:nvSpPr>
        <p:spPr>
          <a:xfrm>
            <a:off x="0" y="9428163"/>
            <a:ext cx="2946400" cy="4968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49688" y="9428163"/>
            <a:ext cx="2946400" cy="496887"/>
          </a:xfrm>
          <a:prstGeom prst="rect">
            <a:avLst/>
          </a:prstGeom>
        </p:spPr>
        <p:txBody>
          <a:bodyPr vert="horz" lIns="91440" tIns="45720" rIns="91440" bIns="45720" rtlCol="0" anchor="b"/>
          <a:lstStyle>
            <a:lvl1pPr algn="r">
              <a:defRPr sz="1200"/>
            </a:lvl1pPr>
          </a:lstStyle>
          <a:p>
            <a:fld id="{36E4EA78-9C77-4DC5-8B04-E88F4F79F73D}" type="slidenum">
              <a:rPr lang="en-GB" smtClean="0"/>
              <a:pPr/>
              <a:t>‹#›</a:t>
            </a:fld>
            <a:endParaRPr lang="en-GB"/>
          </a:p>
        </p:txBody>
      </p:sp>
    </p:spTree>
    <p:extLst>
      <p:ext uri="{BB962C8B-B14F-4D97-AF65-F5344CB8AC3E}">
        <p14:creationId xmlns:p14="http://schemas.microsoft.com/office/powerpoint/2010/main" val="396723070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264CEDFD-A31C-461B-941F-06B0E342E8E1}" type="datetimeFigureOut">
              <a:rPr lang="en-US" smtClean="0"/>
              <a:pPr/>
              <a:t>4/4/17</a:t>
            </a:fld>
            <a:endParaRPr lang="en-GB"/>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715153"/>
            <a:ext cx="5438140" cy="4466987"/>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CFCF2294-BDAB-4647-BF6F-8ADB09C0E835}" type="slidenum">
              <a:rPr lang="en-GB" smtClean="0"/>
              <a:pPr/>
              <a:t>‹#›</a:t>
            </a:fld>
            <a:endParaRPr lang="en-GB"/>
          </a:p>
        </p:txBody>
      </p:sp>
    </p:spTree>
    <p:extLst>
      <p:ext uri="{BB962C8B-B14F-4D97-AF65-F5344CB8AC3E}">
        <p14:creationId xmlns:p14="http://schemas.microsoft.com/office/powerpoint/2010/main" val="21670915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FCF2294-BDAB-4647-BF6F-8ADB09C0E835}" type="slidenum">
              <a:rPr lang="en-GB" smtClean="0"/>
              <a:pPr/>
              <a:t>5</a:t>
            </a:fld>
            <a:endParaRPr lang="en-GB"/>
          </a:p>
        </p:txBody>
      </p:sp>
    </p:spTree>
    <p:extLst>
      <p:ext uri="{BB962C8B-B14F-4D97-AF65-F5344CB8AC3E}">
        <p14:creationId xmlns:p14="http://schemas.microsoft.com/office/powerpoint/2010/main" val="4137659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FCF2294-BDAB-4647-BF6F-8ADB09C0E835}" type="slidenum">
              <a:rPr lang="en-GB" smtClean="0"/>
              <a:pPr/>
              <a:t>6</a:t>
            </a:fld>
            <a:endParaRPr lang="en-GB"/>
          </a:p>
        </p:txBody>
      </p:sp>
    </p:spTree>
    <p:extLst>
      <p:ext uri="{BB962C8B-B14F-4D97-AF65-F5344CB8AC3E}">
        <p14:creationId xmlns:p14="http://schemas.microsoft.com/office/powerpoint/2010/main" val="13475582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FCF2294-BDAB-4647-BF6F-8ADB09C0E835}" type="slidenum">
              <a:rPr lang="en-GB" smtClean="0"/>
              <a:pPr/>
              <a:t>14</a:t>
            </a:fld>
            <a:endParaRPr lang="en-GB"/>
          </a:p>
        </p:txBody>
      </p:sp>
    </p:spTree>
    <p:extLst>
      <p:ext uri="{BB962C8B-B14F-4D97-AF65-F5344CB8AC3E}">
        <p14:creationId xmlns:p14="http://schemas.microsoft.com/office/powerpoint/2010/main" val="6105582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FCF2294-BDAB-4647-BF6F-8ADB09C0E835}" type="slidenum">
              <a:rPr lang="en-GB" smtClean="0"/>
              <a:pPr/>
              <a:t>18</a:t>
            </a:fld>
            <a:endParaRPr lang="en-GB"/>
          </a:p>
        </p:txBody>
      </p:sp>
    </p:spTree>
    <p:extLst>
      <p:ext uri="{BB962C8B-B14F-4D97-AF65-F5344CB8AC3E}">
        <p14:creationId xmlns:p14="http://schemas.microsoft.com/office/powerpoint/2010/main" val="16135254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FCF2294-BDAB-4647-BF6F-8ADB09C0E835}" type="slidenum">
              <a:rPr lang="en-GB" smtClean="0"/>
              <a:pPr/>
              <a:t>19</a:t>
            </a:fld>
            <a:endParaRPr lang="en-GB"/>
          </a:p>
        </p:txBody>
      </p:sp>
    </p:spTree>
    <p:extLst>
      <p:ext uri="{BB962C8B-B14F-4D97-AF65-F5344CB8AC3E}">
        <p14:creationId xmlns:p14="http://schemas.microsoft.com/office/powerpoint/2010/main" val="19151966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FCF2294-BDAB-4647-BF6F-8ADB09C0E835}" type="slidenum">
              <a:rPr lang="en-GB" smtClean="0"/>
              <a:pPr/>
              <a:t>20</a:t>
            </a:fld>
            <a:endParaRPr lang="en-GB"/>
          </a:p>
        </p:txBody>
      </p:sp>
    </p:spTree>
    <p:extLst>
      <p:ext uri="{BB962C8B-B14F-4D97-AF65-F5344CB8AC3E}">
        <p14:creationId xmlns:p14="http://schemas.microsoft.com/office/powerpoint/2010/main" val="8197598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gi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gif"/><Relationship Id="rId3"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4/4/17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pic>
        <p:nvPicPr>
          <p:cNvPr id="7" name="Picture 6" descr="crest-official.gif"/>
          <p:cNvPicPr>
            <a:picLocks noChangeAspect="1"/>
          </p:cNvPicPr>
          <p:nvPr userDrawn="1"/>
        </p:nvPicPr>
        <p:blipFill>
          <a:blip r:embed="rId2" cstate="print"/>
          <a:stretch>
            <a:fillRect/>
          </a:stretch>
        </p:blipFill>
        <p:spPr>
          <a:xfrm>
            <a:off x="223686" y="152636"/>
            <a:ext cx="838200" cy="845820"/>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4/4/17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4/4/17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990600"/>
            <a:ext cx="8229600" cy="1066800"/>
          </a:xfrm>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457200" y="2133600"/>
            <a:ext cx="8229600" cy="3992563"/>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4/4/17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4/4/17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4/4/17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4/4/17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4/4/17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pic>
        <p:nvPicPr>
          <p:cNvPr id="6" name="Picture 5" descr="crest-official.gif"/>
          <p:cNvPicPr>
            <a:picLocks noChangeAspect="1"/>
          </p:cNvPicPr>
          <p:nvPr userDrawn="1"/>
        </p:nvPicPr>
        <p:blipFill>
          <a:blip r:embed="rId2" cstate="print"/>
          <a:stretch>
            <a:fillRect/>
          </a:stretch>
        </p:blipFill>
        <p:spPr>
          <a:xfrm>
            <a:off x="228600" y="152400"/>
            <a:ext cx="838200" cy="845820"/>
          </a:xfrm>
          <a:prstGeom prst="rect">
            <a:avLst/>
          </a:prstGeom>
        </p:spPr>
      </p:pic>
      <p:pic>
        <p:nvPicPr>
          <p:cNvPr id="7" name="Picture 6" descr="logo"/>
          <p:cNvPicPr>
            <a:picLocks noChangeAspect="1" noChangeArrowheads="1"/>
          </p:cNvPicPr>
          <p:nvPr userDrawn="1"/>
        </p:nvPicPr>
        <p:blipFill>
          <a:blip r:embed="rId3" cstate="print"/>
          <a:srcRect/>
          <a:stretch>
            <a:fillRect/>
          </a:stretch>
        </p:blipFill>
        <p:spPr bwMode="auto">
          <a:xfrm>
            <a:off x="8382000" y="0"/>
            <a:ext cx="552450" cy="822325"/>
          </a:xfrm>
          <a:prstGeom prst="rect">
            <a:avLst/>
          </a:prstGeom>
          <a:noFill/>
          <a:ln w="9525">
            <a:noFill/>
            <a:miter lim="800000"/>
            <a:headEnd/>
            <a:tailEnd/>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4/4/17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4/4/17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4/4/17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4/4/17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tif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tif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tif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tif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7.tif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tif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tif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tif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8.tiff"/></Relationships>
</file>

<file path=ppt/slides/_rels/slide19.xml.rels><?xml version="1.0" encoding="UTF-8" standalone="yes"?>
<Relationships xmlns="http://schemas.openxmlformats.org/package/2006/relationships"><Relationship Id="rId3" Type="http://schemas.openxmlformats.org/officeDocument/2006/relationships/image" Target="../media/image9.tiff"/><Relationship Id="rId4" Type="http://schemas.openxmlformats.org/officeDocument/2006/relationships/image" Target="../media/image10.emf"/><Relationship Id="rId5" Type="http://schemas.openxmlformats.org/officeDocument/2006/relationships/image" Target="../media/image11.emf"/><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2.tif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tiff"/><Relationship Id="rId3" Type="http://schemas.openxmlformats.org/officeDocument/2006/relationships/image" Target="../media/image14.tiff"/></Relationships>
</file>

<file path=ppt/slides/_rels/slide22.xml.rels><?xml version="1.0" encoding="UTF-8" standalone="yes"?>
<Relationships xmlns="http://schemas.openxmlformats.org/package/2006/relationships"><Relationship Id="rId3" Type="http://schemas.openxmlformats.org/officeDocument/2006/relationships/image" Target="../media/image14.tiff"/><Relationship Id="rId4" Type="http://schemas.openxmlformats.org/officeDocument/2006/relationships/image" Target="../media/image15.emf"/><Relationship Id="rId1" Type="http://schemas.openxmlformats.org/officeDocument/2006/relationships/slideLayout" Target="../slideLayouts/slideLayout2.xml"/><Relationship Id="rId2" Type="http://schemas.openxmlformats.org/officeDocument/2006/relationships/image" Target="../media/image13.tif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tif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em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em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tif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3.em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3.em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emf"/><Relationship Id="rId3" Type="http://schemas.openxmlformats.org/officeDocument/2006/relationships/image" Target="../media/image4.tif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tiff"/></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828800"/>
            <a:ext cx="7772400" cy="1470025"/>
          </a:xfrm>
        </p:spPr>
        <p:txBody>
          <a:bodyPr>
            <a:normAutofit fontScale="90000"/>
          </a:bodyPr>
          <a:lstStyle/>
          <a:p>
            <a:r>
              <a:rPr lang="en-GB" dirty="0" smtClean="0"/>
              <a:t>Yields and source time </a:t>
            </a:r>
            <a:r>
              <a:rPr lang="en-GB" dirty="0"/>
              <a:t>functions </a:t>
            </a:r>
            <a:r>
              <a:rPr lang="en-GB" dirty="0" smtClean="0"/>
              <a:t>of </a:t>
            </a:r>
            <a:r>
              <a:rPr lang="en-GB" dirty="0"/>
              <a:t>North Korean announced nuclear </a:t>
            </a:r>
            <a:r>
              <a:rPr lang="en-GB" dirty="0" smtClean="0"/>
              <a:t>tests</a:t>
            </a:r>
            <a:endParaRPr lang="en-GB" dirty="0"/>
          </a:p>
        </p:txBody>
      </p:sp>
      <p:sp>
        <p:nvSpPr>
          <p:cNvPr id="3" name="Subtitle 2"/>
          <p:cNvSpPr>
            <a:spLocks noGrp="1"/>
          </p:cNvSpPr>
          <p:nvPr>
            <p:ph type="subTitle" idx="1"/>
          </p:nvPr>
        </p:nvSpPr>
        <p:spPr>
          <a:xfrm>
            <a:off x="1371600" y="3505200"/>
            <a:ext cx="6400800" cy="2971800"/>
          </a:xfrm>
        </p:spPr>
        <p:txBody>
          <a:bodyPr>
            <a:normAutofit/>
          </a:bodyPr>
          <a:lstStyle/>
          <a:p>
            <a:endParaRPr lang="en-GB" sz="2800" dirty="0" smtClean="0">
              <a:solidFill>
                <a:schemeClr val="tx1"/>
              </a:solidFill>
            </a:endParaRPr>
          </a:p>
          <a:p>
            <a:r>
              <a:rPr lang="en-GB" sz="2800" dirty="0" smtClean="0">
                <a:solidFill>
                  <a:schemeClr val="tx1"/>
                </a:solidFill>
              </a:rPr>
              <a:t>Anton Ziolkowski</a:t>
            </a:r>
            <a:endParaRPr lang="en-GB" sz="2800" baseline="30000" dirty="0" smtClean="0">
              <a:solidFill>
                <a:schemeClr val="tx1"/>
              </a:solidFill>
            </a:endParaRPr>
          </a:p>
          <a:p>
            <a:endParaRPr lang="en-GB" sz="2000" dirty="0" smtClean="0">
              <a:solidFill>
                <a:schemeClr val="tx1"/>
              </a:solidFill>
            </a:endParaRPr>
          </a:p>
          <a:p>
            <a:r>
              <a:rPr lang="en-GB" sz="2000" dirty="0" smtClean="0">
                <a:solidFill>
                  <a:schemeClr val="tx1"/>
                </a:solidFill>
              </a:rPr>
              <a:t>University of Edinburgh</a:t>
            </a:r>
          </a:p>
          <a:p>
            <a:r>
              <a:rPr lang="en-GB" sz="2000" dirty="0" smtClean="0">
                <a:solidFill>
                  <a:schemeClr val="tx1"/>
                </a:solidFill>
              </a:rPr>
              <a:t>5 April 2017</a:t>
            </a:r>
          </a:p>
          <a:p>
            <a:endParaRPr lang="en-GB" sz="2400" dirty="0" smtClean="0">
              <a:solidFill>
                <a:schemeClr val="tx1"/>
              </a:solidFill>
            </a:endParaRPr>
          </a:p>
          <a:p>
            <a:endParaRPr lang="en-GB" sz="2400" dirty="0" smtClean="0">
              <a:solidFill>
                <a:schemeClr val="tx1"/>
              </a:solidFill>
            </a:endParaRPr>
          </a:p>
          <a:p>
            <a:endParaRPr lang="en-GB" sz="2400" dirty="0" smtClean="0">
              <a:solidFill>
                <a:schemeClr val="tx1"/>
              </a:solidFill>
            </a:endParaRPr>
          </a:p>
          <a:p>
            <a:endParaRPr lang="en-GB" sz="2400" dirty="0" smtClean="0">
              <a:solidFill>
                <a:schemeClr val="tx1"/>
              </a:solidFill>
            </a:endParaRPr>
          </a:p>
          <a:p>
            <a:endParaRPr lang="en-GB" sz="2400" dirty="0">
              <a:solidFill>
                <a:schemeClr val="tx1"/>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57200" y="728700"/>
            <a:ext cx="8229600" cy="1066800"/>
          </a:xfrm>
        </p:spPr>
        <p:txBody>
          <a:bodyPr/>
          <a:lstStyle/>
          <a:p>
            <a:pPr eaLnBrk="1" hangingPunct="1"/>
            <a:r>
              <a:rPr lang="en-GB" dirty="0" smtClean="0"/>
              <a:t>Scaling law for explosions</a:t>
            </a:r>
            <a:endParaRPr lang="en-US" dirty="0" smtClean="0"/>
          </a:p>
        </p:txBody>
      </p:sp>
      <p:sp>
        <p:nvSpPr>
          <p:cNvPr id="2" name="TextBox 1"/>
          <p:cNvSpPr txBox="1"/>
          <p:nvPr/>
        </p:nvSpPr>
        <p:spPr>
          <a:xfrm>
            <a:off x="2368075" y="5085184"/>
            <a:ext cx="943785" cy="646331"/>
          </a:xfrm>
          <a:prstGeom prst="rect">
            <a:avLst/>
          </a:prstGeom>
          <a:noFill/>
        </p:spPr>
        <p:txBody>
          <a:bodyPr wrap="none" rtlCol="0">
            <a:spAutoFit/>
          </a:bodyPr>
          <a:lstStyle/>
          <a:p>
            <a:pPr algn="ctr"/>
            <a:r>
              <a:rPr lang="en-US" dirty="0" smtClean="0"/>
              <a:t>Injected</a:t>
            </a:r>
          </a:p>
          <a:p>
            <a:pPr algn="ctr"/>
            <a:r>
              <a:rPr lang="en-US" dirty="0" smtClean="0"/>
              <a:t>volume</a:t>
            </a:r>
            <a:endParaRPr lang="en-US" dirty="0"/>
          </a:p>
        </p:txBody>
      </p:sp>
      <p:sp>
        <p:nvSpPr>
          <p:cNvPr id="6" name="TextBox 5"/>
          <p:cNvSpPr txBox="1"/>
          <p:nvPr/>
        </p:nvSpPr>
        <p:spPr>
          <a:xfrm>
            <a:off x="3993097" y="5111896"/>
            <a:ext cx="902939" cy="646331"/>
          </a:xfrm>
          <a:prstGeom prst="rect">
            <a:avLst/>
          </a:prstGeom>
          <a:noFill/>
        </p:spPr>
        <p:txBody>
          <a:bodyPr wrap="none" rtlCol="0">
            <a:spAutoFit/>
          </a:bodyPr>
          <a:lstStyle/>
          <a:p>
            <a:pPr algn="ctr"/>
            <a:r>
              <a:rPr lang="en-US" dirty="0" smtClean="0"/>
              <a:t>Volume</a:t>
            </a:r>
          </a:p>
          <a:p>
            <a:pPr algn="ctr"/>
            <a:r>
              <a:rPr lang="en-US" dirty="0" smtClean="0"/>
              <a:t>rate</a:t>
            </a:r>
            <a:endParaRPr lang="en-US" dirty="0"/>
          </a:p>
        </p:txBody>
      </p:sp>
      <p:pic>
        <p:nvPicPr>
          <p:cNvPr id="7" name="Picture 6"/>
          <p:cNvPicPr/>
          <p:nvPr/>
        </p:nvPicPr>
        <p:blipFill>
          <a:blip r:embed="rId2"/>
          <a:stretch>
            <a:fillRect/>
          </a:stretch>
        </p:blipFill>
        <p:spPr>
          <a:xfrm>
            <a:off x="1489903" y="1775460"/>
            <a:ext cx="5732145" cy="3307080"/>
          </a:xfrm>
          <a:prstGeom prst="rect">
            <a:avLst/>
          </a:prstGeom>
        </p:spPr>
      </p:pic>
      <p:sp>
        <p:nvSpPr>
          <p:cNvPr id="8" name="TextBox 7"/>
          <p:cNvSpPr txBox="1"/>
          <p:nvPr/>
        </p:nvSpPr>
        <p:spPr>
          <a:xfrm>
            <a:off x="5165633" y="5085184"/>
            <a:ext cx="2106667" cy="646331"/>
          </a:xfrm>
          <a:prstGeom prst="rect">
            <a:avLst/>
          </a:prstGeom>
          <a:noFill/>
        </p:spPr>
        <p:txBody>
          <a:bodyPr wrap="none" rtlCol="0">
            <a:spAutoFit/>
          </a:bodyPr>
          <a:lstStyle/>
          <a:p>
            <a:pPr algn="ctr"/>
            <a:r>
              <a:rPr lang="en-US" dirty="0" smtClean="0"/>
              <a:t>Amplitude spectrum</a:t>
            </a:r>
          </a:p>
          <a:p>
            <a:pPr algn="ctr"/>
            <a:r>
              <a:rPr lang="en-US" dirty="0"/>
              <a:t>o</a:t>
            </a:r>
            <a:r>
              <a:rPr lang="en-US" dirty="0" smtClean="0"/>
              <a:t>f volume rate</a:t>
            </a:r>
            <a:endParaRPr lang="en-US" dirty="0"/>
          </a:p>
        </p:txBody>
      </p:sp>
      <p:sp>
        <p:nvSpPr>
          <p:cNvPr id="9" name="TextBox 8"/>
          <p:cNvSpPr txBox="1"/>
          <p:nvPr/>
        </p:nvSpPr>
        <p:spPr>
          <a:xfrm>
            <a:off x="323528" y="2411596"/>
            <a:ext cx="1148071" cy="369332"/>
          </a:xfrm>
          <a:prstGeom prst="rect">
            <a:avLst/>
          </a:prstGeom>
          <a:noFill/>
        </p:spPr>
        <p:txBody>
          <a:bodyPr wrap="none" rtlCol="0">
            <a:spAutoFit/>
          </a:bodyPr>
          <a:lstStyle/>
          <a:p>
            <a:pPr algn="ctr"/>
            <a:r>
              <a:rPr lang="en-US" smtClean="0"/>
              <a:t>Big source</a:t>
            </a:r>
            <a:endParaRPr lang="en-US" dirty="0"/>
          </a:p>
        </p:txBody>
      </p:sp>
      <p:sp>
        <p:nvSpPr>
          <p:cNvPr id="10" name="TextBox 9"/>
          <p:cNvSpPr txBox="1"/>
          <p:nvPr/>
        </p:nvSpPr>
        <p:spPr>
          <a:xfrm>
            <a:off x="107504" y="3933056"/>
            <a:ext cx="1367682" cy="369332"/>
          </a:xfrm>
          <a:prstGeom prst="rect">
            <a:avLst/>
          </a:prstGeom>
          <a:noFill/>
        </p:spPr>
        <p:txBody>
          <a:bodyPr wrap="none" rtlCol="0">
            <a:spAutoFit/>
          </a:bodyPr>
          <a:lstStyle/>
          <a:p>
            <a:pPr algn="ctr"/>
            <a:r>
              <a:rPr lang="en-US" smtClean="0"/>
              <a:t>Small </a:t>
            </a:r>
            <a:r>
              <a:rPr lang="en-US" dirty="0" smtClean="0"/>
              <a:t>source</a:t>
            </a:r>
            <a:endParaRPr lang="en-US" dirty="0"/>
          </a:p>
        </p:txBody>
      </p:sp>
    </p:spTree>
    <p:extLst>
      <p:ext uri="{BB962C8B-B14F-4D97-AF65-F5344CB8AC3E}">
        <p14:creationId xmlns:p14="http://schemas.microsoft.com/office/powerpoint/2010/main" val="172293336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57200" y="728700"/>
            <a:ext cx="8229600" cy="1066800"/>
          </a:xfrm>
        </p:spPr>
        <p:txBody>
          <a:bodyPr/>
          <a:lstStyle/>
          <a:p>
            <a:pPr eaLnBrk="1" hangingPunct="1"/>
            <a:r>
              <a:rPr lang="en-GB" dirty="0" smtClean="0"/>
              <a:t>Scaling law for explosions</a:t>
            </a:r>
            <a:endParaRPr lang="en-US" dirty="0" smtClean="0"/>
          </a:p>
        </p:txBody>
      </p:sp>
      <p:sp>
        <p:nvSpPr>
          <p:cNvPr id="2" name="TextBox 1"/>
          <p:cNvSpPr txBox="1"/>
          <p:nvPr/>
        </p:nvSpPr>
        <p:spPr>
          <a:xfrm>
            <a:off x="2368075" y="5085184"/>
            <a:ext cx="943785" cy="646331"/>
          </a:xfrm>
          <a:prstGeom prst="rect">
            <a:avLst/>
          </a:prstGeom>
          <a:noFill/>
        </p:spPr>
        <p:txBody>
          <a:bodyPr wrap="none" rtlCol="0">
            <a:spAutoFit/>
          </a:bodyPr>
          <a:lstStyle/>
          <a:p>
            <a:pPr algn="ctr"/>
            <a:r>
              <a:rPr lang="en-US" dirty="0" smtClean="0"/>
              <a:t>Injected</a:t>
            </a:r>
          </a:p>
          <a:p>
            <a:pPr algn="ctr"/>
            <a:r>
              <a:rPr lang="en-US" dirty="0" smtClean="0"/>
              <a:t>volume</a:t>
            </a:r>
            <a:endParaRPr lang="en-US" dirty="0"/>
          </a:p>
        </p:txBody>
      </p:sp>
      <p:sp>
        <p:nvSpPr>
          <p:cNvPr id="6" name="TextBox 5"/>
          <p:cNvSpPr txBox="1"/>
          <p:nvPr/>
        </p:nvSpPr>
        <p:spPr>
          <a:xfrm>
            <a:off x="3993097" y="5111896"/>
            <a:ext cx="902939" cy="646331"/>
          </a:xfrm>
          <a:prstGeom prst="rect">
            <a:avLst/>
          </a:prstGeom>
          <a:noFill/>
        </p:spPr>
        <p:txBody>
          <a:bodyPr wrap="none" rtlCol="0">
            <a:spAutoFit/>
          </a:bodyPr>
          <a:lstStyle/>
          <a:p>
            <a:pPr algn="ctr"/>
            <a:r>
              <a:rPr lang="en-US" dirty="0" smtClean="0"/>
              <a:t>Volume</a:t>
            </a:r>
          </a:p>
          <a:p>
            <a:pPr algn="ctr"/>
            <a:r>
              <a:rPr lang="en-US" dirty="0" smtClean="0"/>
              <a:t>rate</a:t>
            </a:r>
            <a:endParaRPr lang="en-US" dirty="0"/>
          </a:p>
        </p:txBody>
      </p:sp>
      <p:pic>
        <p:nvPicPr>
          <p:cNvPr id="7" name="Picture 6"/>
          <p:cNvPicPr/>
          <p:nvPr/>
        </p:nvPicPr>
        <p:blipFill>
          <a:blip r:embed="rId2"/>
          <a:stretch>
            <a:fillRect/>
          </a:stretch>
        </p:blipFill>
        <p:spPr>
          <a:xfrm>
            <a:off x="1489903" y="1775460"/>
            <a:ext cx="5732145" cy="3307080"/>
          </a:xfrm>
          <a:prstGeom prst="rect">
            <a:avLst/>
          </a:prstGeom>
        </p:spPr>
      </p:pic>
      <p:sp>
        <p:nvSpPr>
          <p:cNvPr id="8" name="TextBox 7"/>
          <p:cNvSpPr txBox="1"/>
          <p:nvPr/>
        </p:nvSpPr>
        <p:spPr>
          <a:xfrm>
            <a:off x="5165633" y="5085184"/>
            <a:ext cx="2106667" cy="646331"/>
          </a:xfrm>
          <a:prstGeom prst="rect">
            <a:avLst/>
          </a:prstGeom>
          <a:noFill/>
        </p:spPr>
        <p:txBody>
          <a:bodyPr wrap="none" rtlCol="0">
            <a:spAutoFit/>
          </a:bodyPr>
          <a:lstStyle/>
          <a:p>
            <a:pPr algn="ctr"/>
            <a:r>
              <a:rPr lang="en-US" dirty="0" smtClean="0"/>
              <a:t>Amplitude spectrum</a:t>
            </a:r>
          </a:p>
          <a:p>
            <a:pPr algn="ctr"/>
            <a:r>
              <a:rPr lang="en-US" dirty="0"/>
              <a:t>o</a:t>
            </a:r>
            <a:r>
              <a:rPr lang="en-US" dirty="0" smtClean="0"/>
              <a:t>f volume rate</a:t>
            </a:r>
            <a:endParaRPr lang="en-US" dirty="0"/>
          </a:p>
        </p:txBody>
      </p:sp>
      <p:sp>
        <p:nvSpPr>
          <p:cNvPr id="9" name="TextBox 8"/>
          <p:cNvSpPr txBox="1"/>
          <p:nvPr/>
        </p:nvSpPr>
        <p:spPr>
          <a:xfrm>
            <a:off x="323528" y="2411596"/>
            <a:ext cx="1148071" cy="369332"/>
          </a:xfrm>
          <a:prstGeom prst="rect">
            <a:avLst/>
          </a:prstGeom>
          <a:noFill/>
        </p:spPr>
        <p:txBody>
          <a:bodyPr wrap="none" rtlCol="0">
            <a:spAutoFit/>
          </a:bodyPr>
          <a:lstStyle/>
          <a:p>
            <a:pPr algn="ctr"/>
            <a:r>
              <a:rPr lang="en-US" dirty="0" smtClean="0"/>
              <a:t>Big source</a:t>
            </a:r>
            <a:endParaRPr lang="en-US" dirty="0"/>
          </a:p>
        </p:txBody>
      </p:sp>
      <p:sp>
        <p:nvSpPr>
          <p:cNvPr id="10" name="TextBox 9"/>
          <p:cNvSpPr txBox="1"/>
          <p:nvPr/>
        </p:nvSpPr>
        <p:spPr>
          <a:xfrm>
            <a:off x="107504" y="3933056"/>
            <a:ext cx="1367682" cy="369332"/>
          </a:xfrm>
          <a:prstGeom prst="rect">
            <a:avLst/>
          </a:prstGeom>
          <a:noFill/>
        </p:spPr>
        <p:txBody>
          <a:bodyPr wrap="none" rtlCol="0">
            <a:spAutoFit/>
          </a:bodyPr>
          <a:lstStyle/>
          <a:p>
            <a:pPr algn="ctr"/>
            <a:r>
              <a:rPr lang="en-US" smtClean="0"/>
              <a:t>Small </a:t>
            </a:r>
            <a:r>
              <a:rPr lang="en-US" dirty="0" smtClean="0"/>
              <a:t>source</a:t>
            </a:r>
            <a:endParaRPr lang="en-US" dirty="0"/>
          </a:p>
        </p:txBody>
      </p:sp>
      <p:sp>
        <p:nvSpPr>
          <p:cNvPr id="3" name="TextBox 2"/>
          <p:cNvSpPr txBox="1"/>
          <p:nvPr/>
        </p:nvSpPr>
        <p:spPr>
          <a:xfrm>
            <a:off x="4067944" y="2447600"/>
            <a:ext cx="570990" cy="369332"/>
          </a:xfrm>
          <a:prstGeom prst="rect">
            <a:avLst/>
          </a:prstGeom>
          <a:noFill/>
        </p:spPr>
        <p:txBody>
          <a:bodyPr wrap="none" rtlCol="0">
            <a:spAutoFit/>
          </a:bodyPr>
          <a:lstStyle/>
          <a:p>
            <a:r>
              <a:rPr lang="en-US" i="1" dirty="0"/>
              <a:t>s</a:t>
            </a:r>
            <a:r>
              <a:rPr lang="en-US" baseline="-25000" dirty="0" smtClean="0"/>
              <a:t>2</a:t>
            </a:r>
            <a:r>
              <a:rPr lang="en-US" dirty="0" smtClean="0"/>
              <a:t>(</a:t>
            </a:r>
            <a:r>
              <a:rPr lang="en-US" i="1" dirty="0" smtClean="0"/>
              <a:t>t</a:t>
            </a:r>
            <a:r>
              <a:rPr lang="en-US" dirty="0" smtClean="0"/>
              <a:t>)</a:t>
            </a:r>
            <a:endParaRPr lang="en-US" dirty="0"/>
          </a:p>
        </p:txBody>
      </p:sp>
      <p:sp>
        <p:nvSpPr>
          <p:cNvPr id="11" name="TextBox 10"/>
          <p:cNvSpPr txBox="1"/>
          <p:nvPr/>
        </p:nvSpPr>
        <p:spPr>
          <a:xfrm>
            <a:off x="4181030" y="4067780"/>
            <a:ext cx="570990" cy="369332"/>
          </a:xfrm>
          <a:prstGeom prst="rect">
            <a:avLst/>
          </a:prstGeom>
          <a:noFill/>
        </p:spPr>
        <p:txBody>
          <a:bodyPr wrap="none" rtlCol="0">
            <a:spAutoFit/>
          </a:bodyPr>
          <a:lstStyle/>
          <a:p>
            <a:r>
              <a:rPr lang="en-US" i="1" dirty="0" smtClean="0"/>
              <a:t>s</a:t>
            </a:r>
            <a:r>
              <a:rPr lang="en-US" baseline="-25000" dirty="0"/>
              <a:t>1</a:t>
            </a:r>
            <a:r>
              <a:rPr lang="en-US" dirty="0" smtClean="0"/>
              <a:t>(</a:t>
            </a:r>
            <a:r>
              <a:rPr lang="en-US" i="1" dirty="0" smtClean="0"/>
              <a:t>t</a:t>
            </a:r>
            <a:r>
              <a:rPr lang="en-US" dirty="0" smtClean="0"/>
              <a:t>)</a:t>
            </a:r>
            <a:endParaRPr lang="en-US" dirty="0"/>
          </a:p>
        </p:txBody>
      </p:sp>
      <p:sp>
        <p:nvSpPr>
          <p:cNvPr id="13" name="TextBox 12"/>
          <p:cNvSpPr txBox="1"/>
          <p:nvPr/>
        </p:nvSpPr>
        <p:spPr>
          <a:xfrm>
            <a:off x="5472100" y="2483604"/>
            <a:ext cx="790601" cy="369332"/>
          </a:xfrm>
          <a:prstGeom prst="rect">
            <a:avLst/>
          </a:prstGeom>
          <a:noFill/>
        </p:spPr>
        <p:txBody>
          <a:bodyPr wrap="none" rtlCol="0">
            <a:spAutoFit/>
          </a:bodyPr>
          <a:lstStyle/>
          <a:p>
            <a:r>
              <a:rPr lang="en-US" dirty="0" smtClean="0"/>
              <a:t>|</a:t>
            </a:r>
            <a:r>
              <a:rPr lang="en-US" i="1" dirty="0" smtClean="0"/>
              <a:t>S</a:t>
            </a:r>
            <a:r>
              <a:rPr lang="en-US" baseline="-25000" dirty="0" smtClean="0"/>
              <a:t>2</a:t>
            </a:r>
            <a:r>
              <a:rPr lang="en-US" dirty="0" smtClean="0"/>
              <a:t>(</a:t>
            </a:r>
            <a:r>
              <a:rPr lang="en-US" i="1" dirty="0" smtClean="0"/>
              <a:t>f</a:t>
            </a:r>
            <a:r>
              <a:rPr lang="en-US" dirty="0" smtClean="0"/>
              <a:t>)|</a:t>
            </a:r>
            <a:endParaRPr lang="en-US" dirty="0"/>
          </a:p>
        </p:txBody>
      </p:sp>
      <p:sp>
        <p:nvSpPr>
          <p:cNvPr id="14" name="TextBox 13"/>
          <p:cNvSpPr txBox="1"/>
          <p:nvPr/>
        </p:nvSpPr>
        <p:spPr>
          <a:xfrm>
            <a:off x="5472100" y="4077072"/>
            <a:ext cx="790601" cy="369332"/>
          </a:xfrm>
          <a:prstGeom prst="rect">
            <a:avLst/>
          </a:prstGeom>
          <a:noFill/>
        </p:spPr>
        <p:txBody>
          <a:bodyPr wrap="none" rtlCol="0">
            <a:spAutoFit/>
          </a:bodyPr>
          <a:lstStyle/>
          <a:p>
            <a:r>
              <a:rPr lang="en-US" dirty="0" smtClean="0"/>
              <a:t>|</a:t>
            </a:r>
            <a:r>
              <a:rPr lang="en-US" i="1" dirty="0" smtClean="0"/>
              <a:t>S</a:t>
            </a:r>
            <a:r>
              <a:rPr lang="en-US" baseline="-25000" dirty="0" smtClean="0"/>
              <a:t>1</a:t>
            </a:r>
            <a:r>
              <a:rPr lang="en-US" dirty="0" smtClean="0"/>
              <a:t>(</a:t>
            </a:r>
            <a:r>
              <a:rPr lang="en-US" i="1" dirty="0" smtClean="0"/>
              <a:t>f</a:t>
            </a:r>
            <a:r>
              <a:rPr lang="en-US" dirty="0" smtClean="0"/>
              <a:t>)|</a:t>
            </a:r>
            <a:endParaRPr lang="en-US" dirty="0"/>
          </a:p>
        </p:txBody>
      </p:sp>
      <p:sp>
        <p:nvSpPr>
          <p:cNvPr id="15" name="TextBox 14"/>
          <p:cNvSpPr txBox="1"/>
          <p:nvPr/>
        </p:nvSpPr>
        <p:spPr>
          <a:xfrm>
            <a:off x="7308304" y="2447600"/>
            <a:ext cx="1766830" cy="1754326"/>
          </a:xfrm>
          <a:prstGeom prst="rect">
            <a:avLst/>
          </a:prstGeom>
          <a:noFill/>
        </p:spPr>
        <p:txBody>
          <a:bodyPr wrap="none" rtlCol="0">
            <a:spAutoFit/>
          </a:bodyPr>
          <a:lstStyle/>
          <a:p>
            <a:r>
              <a:rPr lang="en-US" dirty="0" smtClean="0"/>
              <a:t>Scaling law</a:t>
            </a:r>
          </a:p>
          <a:p>
            <a:endParaRPr lang="en-US" i="1" dirty="0"/>
          </a:p>
          <a:p>
            <a:r>
              <a:rPr lang="en-US" i="1" dirty="0" smtClean="0"/>
              <a:t>s</a:t>
            </a:r>
            <a:r>
              <a:rPr lang="en-US" baseline="-25000" dirty="0" smtClean="0"/>
              <a:t>2</a:t>
            </a:r>
            <a:r>
              <a:rPr lang="en-US" dirty="0" smtClean="0"/>
              <a:t>(</a:t>
            </a:r>
            <a:r>
              <a:rPr lang="en-US" i="1" dirty="0" smtClean="0"/>
              <a:t>t</a:t>
            </a:r>
            <a:r>
              <a:rPr lang="en-US" dirty="0" smtClean="0"/>
              <a:t>) = </a:t>
            </a:r>
            <a:r>
              <a:rPr lang="en-US" i="1" dirty="0" smtClean="0">
                <a:latin typeface="Symbol" charset="2"/>
                <a:ea typeface="Symbol" charset="2"/>
                <a:cs typeface="Symbol" charset="2"/>
              </a:rPr>
              <a:t>a</a:t>
            </a:r>
            <a:r>
              <a:rPr lang="en-US" baseline="30000" dirty="0" smtClean="0"/>
              <a:t>2</a:t>
            </a:r>
            <a:r>
              <a:rPr lang="en-US" i="1" dirty="0"/>
              <a:t> </a:t>
            </a:r>
            <a:r>
              <a:rPr lang="en-US" i="1" dirty="0" smtClean="0"/>
              <a:t>s</a:t>
            </a:r>
            <a:r>
              <a:rPr lang="en-US" baseline="-25000" dirty="0" smtClean="0"/>
              <a:t>1</a:t>
            </a:r>
            <a:r>
              <a:rPr lang="en-US" dirty="0" smtClean="0"/>
              <a:t>(</a:t>
            </a:r>
            <a:r>
              <a:rPr lang="en-US" i="1" dirty="0" smtClean="0"/>
              <a:t>t/</a:t>
            </a:r>
            <a:r>
              <a:rPr lang="en-US" i="1" dirty="0" smtClean="0">
                <a:latin typeface="Symbol" charset="2"/>
                <a:ea typeface="Symbol" charset="2"/>
                <a:cs typeface="Symbol" charset="2"/>
              </a:rPr>
              <a:t>a</a:t>
            </a:r>
            <a:r>
              <a:rPr lang="en-US" dirty="0" smtClean="0"/>
              <a:t>) </a:t>
            </a:r>
          </a:p>
          <a:p>
            <a:endParaRPr lang="en-US" dirty="0"/>
          </a:p>
          <a:p>
            <a:r>
              <a:rPr lang="en-US" i="1" dirty="0" smtClean="0"/>
              <a:t>S</a:t>
            </a:r>
            <a:r>
              <a:rPr lang="en-US" baseline="-25000" dirty="0" smtClean="0"/>
              <a:t>2</a:t>
            </a:r>
            <a:r>
              <a:rPr lang="en-US" dirty="0" smtClean="0"/>
              <a:t>(</a:t>
            </a:r>
            <a:r>
              <a:rPr lang="en-US" i="1" dirty="0"/>
              <a:t>f</a:t>
            </a:r>
            <a:r>
              <a:rPr lang="en-US" dirty="0" smtClean="0"/>
              <a:t>) </a:t>
            </a:r>
            <a:r>
              <a:rPr lang="en-US" dirty="0"/>
              <a:t>= </a:t>
            </a:r>
            <a:r>
              <a:rPr lang="en-US" i="1" dirty="0" smtClean="0">
                <a:latin typeface="Symbol" charset="2"/>
                <a:ea typeface="Symbol" charset="2"/>
                <a:cs typeface="Symbol" charset="2"/>
              </a:rPr>
              <a:t>a</a:t>
            </a:r>
            <a:r>
              <a:rPr lang="en-US" baseline="30000" dirty="0" smtClean="0"/>
              <a:t>3</a:t>
            </a:r>
            <a:r>
              <a:rPr lang="en-US" i="1" dirty="0" smtClean="0"/>
              <a:t> S</a:t>
            </a:r>
            <a:r>
              <a:rPr lang="en-US" baseline="-25000" dirty="0" smtClean="0"/>
              <a:t>1</a:t>
            </a:r>
            <a:r>
              <a:rPr lang="en-US" dirty="0" smtClean="0"/>
              <a:t>(</a:t>
            </a:r>
            <a:r>
              <a:rPr lang="en-US" i="1" dirty="0" err="1" smtClean="0">
                <a:latin typeface="Symbol" charset="2"/>
                <a:ea typeface="Symbol" charset="2"/>
                <a:cs typeface="Symbol" charset="2"/>
              </a:rPr>
              <a:t>a</a:t>
            </a:r>
            <a:r>
              <a:rPr lang="en-US" i="1" dirty="0" err="1" smtClean="0">
                <a:ea typeface="Symbol" charset="2"/>
                <a:cs typeface="Symbol" charset="2"/>
              </a:rPr>
              <a:t>f</a:t>
            </a:r>
            <a:r>
              <a:rPr lang="en-US" dirty="0" smtClean="0"/>
              <a:t>) </a:t>
            </a:r>
            <a:endParaRPr lang="en-US" dirty="0"/>
          </a:p>
          <a:p>
            <a:endParaRPr lang="en-US" dirty="0"/>
          </a:p>
        </p:txBody>
      </p:sp>
    </p:spTree>
    <p:extLst>
      <p:ext uri="{BB962C8B-B14F-4D97-AF65-F5344CB8AC3E}">
        <p14:creationId xmlns:p14="http://schemas.microsoft.com/office/powerpoint/2010/main" val="210222955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57200" y="728700"/>
            <a:ext cx="8229600" cy="1066800"/>
          </a:xfrm>
        </p:spPr>
        <p:txBody>
          <a:bodyPr/>
          <a:lstStyle/>
          <a:p>
            <a:pPr eaLnBrk="1" hangingPunct="1"/>
            <a:r>
              <a:rPr lang="en-GB" dirty="0" smtClean="0"/>
              <a:t>Synthetic seismograms</a:t>
            </a:r>
            <a:endParaRPr lang="en-US" dirty="0" smtClean="0"/>
          </a:p>
        </p:txBody>
      </p:sp>
      <p:pic>
        <p:nvPicPr>
          <p:cNvPr id="11" name="Picture 10"/>
          <p:cNvPicPr/>
          <p:nvPr/>
        </p:nvPicPr>
        <p:blipFill>
          <a:blip r:embed="rId2"/>
          <a:stretch>
            <a:fillRect/>
          </a:stretch>
        </p:blipFill>
        <p:spPr>
          <a:xfrm>
            <a:off x="575556" y="2462748"/>
            <a:ext cx="5732145" cy="3558540"/>
          </a:xfrm>
          <a:prstGeom prst="rect">
            <a:avLst/>
          </a:prstGeom>
        </p:spPr>
      </p:pic>
      <p:sp>
        <p:nvSpPr>
          <p:cNvPr id="3" name="TextBox 2"/>
          <p:cNvSpPr txBox="1"/>
          <p:nvPr/>
        </p:nvSpPr>
        <p:spPr>
          <a:xfrm>
            <a:off x="2015716" y="2744924"/>
            <a:ext cx="521297" cy="369332"/>
          </a:xfrm>
          <a:prstGeom prst="rect">
            <a:avLst/>
          </a:prstGeom>
          <a:noFill/>
        </p:spPr>
        <p:txBody>
          <a:bodyPr wrap="none" rtlCol="0">
            <a:spAutoFit/>
          </a:bodyPr>
          <a:lstStyle/>
          <a:p>
            <a:r>
              <a:rPr lang="en-US" i="1" dirty="0"/>
              <a:t>g</a:t>
            </a:r>
            <a:r>
              <a:rPr lang="en-US" dirty="0" smtClean="0"/>
              <a:t>(</a:t>
            </a:r>
            <a:r>
              <a:rPr lang="en-US" i="1" dirty="0" smtClean="0"/>
              <a:t>t</a:t>
            </a:r>
            <a:r>
              <a:rPr lang="en-US" dirty="0" smtClean="0"/>
              <a:t>)</a:t>
            </a:r>
            <a:endParaRPr lang="en-US" dirty="0"/>
          </a:p>
        </p:txBody>
      </p:sp>
      <p:sp>
        <p:nvSpPr>
          <p:cNvPr id="12" name="TextBox 11"/>
          <p:cNvSpPr txBox="1"/>
          <p:nvPr/>
        </p:nvSpPr>
        <p:spPr>
          <a:xfrm>
            <a:off x="2015716" y="4427820"/>
            <a:ext cx="542136" cy="369332"/>
          </a:xfrm>
          <a:prstGeom prst="rect">
            <a:avLst/>
          </a:prstGeom>
          <a:noFill/>
        </p:spPr>
        <p:txBody>
          <a:bodyPr wrap="none" rtlCol="0">
            <a:spAutoFit/>
          </a:bodyPr>
          <a:lstStyle/>
          <a:p>
            <a:r>
              <a:rPr lang="en-US" i="1" dirty="0" smtClean="0"/>
              <a:t>G</a:t>
            </a:r>
            <a:r>
              <a:rPr lang="en-US" dirty="0" smtClean="0"/>
              <a:t>(</a:t>
            </a:r>
            <a:r>
              <a:rPr lang="en-US" i="1" dirty="0"/>
              <a:t>f</a:t>
            </a:r>
            <a:r>
              <a:rPr lang="en-US" dirty="0" smtClean="0"/>
              <a:t>)</a:t>
            </a:r>
            <a:endParaRPr lang="en-US" dirty="0"/>
          </a:p>
        </p:txBody>
      </p:sp>
      <p:sp>
        <p:nvSpPr>
          <p:cNvPr id="4" name="TextBox 3"/>
          <p:cNvSpPr txBox="1"/>
          <p:nvPr/>
        </p:nvSpPr>
        <p:spPr>
          <a:xfrm>
            <a:off x="6732240" y="2466196"/>
            <a:ext cx="1640193" cy="923330"/>
          </a:xfrm>
          <a:prstGeom prst="rect">
            <a:avLst/>
          </a:prstGeom>
          <a:solidFill>
            <a:schemeClr val="bg1"/>
          </a:solidFill>
        </p:spPr>
        <p:txBody>
          <a:bodyPr wrap="none" rtlCol="0">
            <a:spAutoFit/>
          </a:bodyPr>
          <a:lstStyle/>
          <a:p>
            <a:r>
              <a:rPr lang="en-US" i="1" dirty="0"/>
              <a:t>x</a:t>
            </a:r>
            <a:r>
              <a:rPr lang="en-US" baseline="-25000" dirty="0" smtClean="0"/>
              <a:t>1</a:t>
            </a:r>
            <a:r>
              <a:rPr lang="en-US" dirty="0" smtClean="0"/>
              <a:t>(</a:t>
            </a:r>
            <a:r>
              <a:rPr lang="en-US" i="1" dirty="0" smtClean="0"/>
              <a:t>t</a:t>
            </a:r>
            <a:r>
              <a:rPr lang="en-US" dirty="0" smtClean="0"/>
              <a:t>) = </a:t>
            </a:r>
            <a:r>
              <a:rPr lang="en-US" i="1" dirty="0" smtClean="0"/>
              <a:t>s</a:t>
            </a:r>
            <a:r>
              <a:rPr lang="en-US" baseline="-25000" dirty="0" smtClean="0"/>
              <a:t>1</a:t>
            </a:r>
            <a:r>
              <a:rPr lang="en-US" dirty="0" smtClean="0"/>
              <a:t>(</a:t>
            </a:r>
            <a:r>
              <a:rPr lang="en-US" i="1" dirty="0" smtClean="0"/>
              <a:t>t</a:t>
            </a:r>
            <a:r>
              <a:rPr lang="en-US" dirty="0" smtClean="0"/>
              <a:t>)*</a:t>
            </a:r>
            <a:r>
              <a:rPr lang="en-US" i="1" dirty="0" smtClean="0"/>
              <a:t>g</a:t>
            </a:r>
            <a:r>
              <a:rPr lang="en-US" dirty="0" smtClean="0"/>
              <a:t>(</a:t>
            </a:r>
            <a:r>
              <a:rPr lang="en-US" i="1" dirty="0" smtClean="0"/>
              <a:t>t</a:t>
            </a:r>
            <a:r>
              <a:rPr lang="en-US" dirty="0" smtClean="0"/>
              <a:t>)</a:t>
            </a:r>
          </a:p>
          <a:p>
            <a:endParaRPr lang="en-US" dirty="0"/>
          </a:p>
          <a:p>
            <a:r>
              <a:rPr lang="en-US" i="1" dirty="0" smtClean="0"/>
              <a:t>x</a:t>
            </a:r>
            <a:r>
              <a:rPr lang="en-US" baseline="-25000" dirty="0" smtClean="0"/>
              <a:t>2</a:t>
            </a:r>
            <a:r>
              <a:rPr lang="en-US" dirty="0" smtClean="0"/>
              <a:t>(</a:t>
            </a:r>
            <a:r>
              <a:rPr lang="en-US" i="1" dirty="0" smtClean="0"/>
              <a:t>t</a:t>
            </a:r>
            <a:r>
              <a:rPr lang="en-US" dirty="0"/>
              <a:t>) = </a:t>
            </a:r>
            <a:r>
              <a:rPr lang="en-US" i="1" dirty="0" smtClean="0"/>
              <a:t>s</a:t>
            </a:r>
            <a:r>
              <a:rPr lang="en-US" baseline="-25000" dirty="0" smtClean="0"/>
              <a:t>2</a:t>
            </a:r>
            <a:r>
              <a:rPr lang="en-US" dirty="0" smtClean="0"/>
              <a:t>(</a:t>
            </a:r>
            <a:r>
              <a:rPr lang="en-US" i="1" dirty="0" smtClean="0"/>
              <a:t>t</a:t>
            </a:r>
            <a:r>
              <a:rPr lang="en-US" dirty="0"/>
              <a:t>)*</a:t>
            </a:r>
            <a:r>
              <a:rPr lang="en-US" i="1" dirty="0"/>
              <a:t>g</a:t>
            </a:r>
            <a:r>
              <a:rPr lang="en-US" dirty="0"/>
              <a:t>(</a:t>
            </a:r>
            <a:r>
              <a:rPr lang="en-US" i="1" dirty="0"/>
              <a:t>t</a:t>
            </a:r>
            <a:r>
              <a:rPr lang="en-US" dirty="0" smtClean="0"/>
              <a:t>)</a:t>
            </a:r>
          </a:p>
        </p:txBody>
      </p:sp>
      <p:sp>
        <p:nvSpPr>
          <p:cNvPr id="2" name="TextBox 1"/>
          <p:cNvSpPr txBox="1"/>
          <p:nvPr/>
        </p:nvSpPr>
        <p:spPr>
          <a:xfrm>
            <a:off x="1223628" y="2708920"/>
            <a:ext cx="344966" cy="276999"/>
          </a:xfrm>
          <a:prstGeom prst="rect">
            <a:avLst/>
          </a:prstGeom>
          <a:noFill/>
        </p:spPr>
        <p:txBody>
          <a:bodyPr wrap="none" rtlCol="0">
            <a:spAutoFit/>
          </a:bodyPr>
          <a:lstStyle/>
          <a:p>
            <a:r>
              <a:rPr lang="en-US" sz="1200" dirty="0" err="1" smtClean="0"/>
              <a:t>Pn</a:t>
            </a:r>
            <a:endParaRPr lang="en-US" sz="1200" dirty="0"/>
          </a:p>
        </p:txBody>
      </p:sp>
      <p:sp>
        <p:nvSpPr>
          <p:cNvPr id="8" name="TextBox 7"/>
          <p:cNvSpPr txBox="1"/>
          <p:nvPr/>
        </p:nvSpPr>
        <p:spPr>
          <a:xfrm>
            <a:off x="1295636" y="3728065"/>
            <a:ext cx="336952" cy="276999"/>
          </a:xfrm>
          <a:prstGeom prst="rect">
            <a:avLst/>
          </a:prstGeom>
          <a:noFill/>
        </p:spPr>
        <p:txBody>
          <a:bodyPr wrap="none" rtlCol="0">
            <a:spAutoFit/>
          </a:bodyPr>
          <a:lstStyle/>
          <a:p>
            <a:r>
              <a:rPr lang="en-US" sz="1200" dirty="0" err="1" smtClean="0"/>
              <a:t>Pg</a:t>
            </a:r>
            <a:endParaRPr lang="en-US" sz="1200" dirty="0"/>
          </a:p>
        </p:txBody>
      </p:sp>
      <p:sp>
        <p:nvSpPr>
          <p:cNvPr id="13" name="TextBox 12"/>
          <p:cNvSpPr txBox="1"/>
          <p:nvPr/>
        </p:nvSpPr>
        <p:spPr>
          <a:xfrm>
            <a:off x="2074808" y="3404029"/>
            <a:ext cx="707694" cy="276999"/>
          </a:xfrm>
          <a:prstGeom prst="rect">
            <a:avLst/>
          </a:prstGeom>
          <a:noFill/>
        </p:spPr>
        <p:txBody>
          <a:bodyPr wrap="none" rtlCol="0">
            <a:spAutoFit/>
          </a:bodyPr>
          <a:lstStyle/>
          <a:p>
            <a:r>
              <a:rPr lang="en-US" sz="1200" dirty="0" smtClean="0"/>
              <a:t>Rayleigh</a:t>
            </a:r>
            <a:endParaRPr lang="en-US" sz="1200" dirty="0"/>
          </a:p>
        </p:txBody>
      </p:sp>
    </p:spTree>
    <p:extLst>
      <p:ext uri="{BB962C8B-B14F-4D97-AF65-F5344CB8AC3E}">
        <p14:creationId xmlns:p14="http://schemas.microsoft.com/office/powerpoint/2010/main" val="16814666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57200" y="728700"/>
            <a:ext cx="8229600" cy="1066800"/>
          </a:xfrm>
        </p:spPr>
        <p:txBody>
          <a:bodyPr/>
          <a:lstStyle/>
          <a:p>
            <a:pPr eaLnBrk="1" hangingPunct="1"/>
            <a:r>
              <a:rPr lang="en-GB" dirty="0" smtClean="0"/>
              <a:t>Synthetic seismograms</a:t>
            </a:r>
            <a:endParaRPr lang="en-US" dirty="0" smtClean="0"/>
          </a:p>
        </p:txBody>
      </p:sp>
      <p:pic>
        <p:nvPicPr>
          <p:cNvPr id="11" name="Picture 10"/>
          <p:cNvPicPr/>
          <p:nvPr/>
        </p:nvPicPr>
        <p:blipFill>
          <a:blip r:embed="rId2"/>
          <a:stretch>
            <a:fillRect/>
          </a:stretch>
        </p:blipFill>
        <p:spPr>
          <a:xfrm>
            <a:off x="575556" y="2462748"/>
            <a:ext cx="5732145" cy="3558540"/>
          </a:xfrm>
          <a:prstGeom prst="rect">
            <a:avLst/>
          </a:prstGeom>
        </p:spPr>
      </p:pic>
      <p:sp>
        <p:nvSpPr>
          <p:cNvPr id="3" name="TextBox 2"/>
          <p:cNvSpPr txBox="1"/>
          <p:nvPr/>
        </p:nvSpPr>
        <p:spPr>
          <a:xfrm>
            <a:off x="2015716" y="2744924"/>
            <a:ext cx="521297" cy="369332"/>
          </a:xfrm>
          <a:prstGeom prst="rect">
            <a:avLst/>
          </a:prstGeom>
          <a:noFill/>
        </p:spPr>
        <p:txBody>
          <a:bodyPr wrap="none" rtlCol="0">
            <a:spAutoFit/>
          </a:bodyPr>
          <a:lstStyle/>
          <a:p>
            <a:r>
              <a:rPr lang="en-US" i="1" dirty="0"/>
              <a:t>g</a:t>
            </a:r>
            <a:r>
              <a:rPr lang="en-US" dirty="0" smtClean="0"/>
              <a:t>(</a:t>
            </a:r>
            <a:r>
              <a:rPr lang="en-US" i="1" dirty="0" smtClean="0"/>
              <a:t>t</a:t>
            </a:r>
            <a:r>
              <a:rPr lang="en-US" dirty="0" smtClean="0"/>
              <a:t>)</a:t>
            </a:r>
            <a:endParaRPr lang="en-US" dirty="0"/>
          </a:p>
        </p:txBody>
      </p:sp>
      <p:sp>
        <p:nvSpPr>
          <p:cNvPr id="12" name="TextBox 11"/>
          <p:cNvSpPr txBox="1"/>
          <p:nvPr/>
        </p:nvSpPr>
        <p:spPr>
          <a:xfrm>
            <a:off x="2015716" y="4427820"/>
            <a:ext cx="542136" cy="369332"/>
          </a:xfrm>
          <a:prstGeom prst="rect">
            <a:avLst/>
          </a:prstGeom>
          <a:noFill/>
        </p:spPr>
        <p:txBody>
          <a:bodyPr wrap="none" rtlCol="0">
            <a:spAutoFit/>
          </a:bodyPr>
          <a:lstStyle/>
          <a:p>
            <a:r>
              <a:rPr lang="en-US" i="1" dirty="0" smtClean="0"/>
              <a:t>G</a:t>
            </a:r>
            <a:r>
              <a:rPr lang="en-US" dirty="0" smtClean="0"/>
              <a:t>(</a:t>
            </a:r>
            <a:r>
              <a:rPr lang="en-US" i="1" dirty="0"/>
              <a:t>f</a:t>
            </a:r>
            <a:r>
              <a:rPr lang="en-US" dirty="0" smtClean="0"/>
              <a:t>)</a:t>
            </a:r>
            <a:endParaRPr lang="en-US" dirty="0"/>
          </a:p>
        </p:txBody>
      </p:sp>
      <p:sp>
        <p:nvSpPr>
          <p:cNvPr id="4" name="TextBox 3"/>
          <p:cNvSpPr txBox="1"/>
          <p:nvPr/>
        </p:nvSpPr>
        <p:spPr>
          <a:xfrm>
            <a:off x="6732240" y="2466196"/>
            <a:ext cx="1640193" cy="2308324"/>
          </a:xfrm>
          <a:prstGeom prst="rect">
            <a:avLst/>
          </a:prstGeom>
          <a:solidFill>
            <a:schemeClr val="bg1"/>
          </a:solidFill>
        </p:spPr>
        <p:txBody>
          <a:bodyPr wrap="none" rtlCol="0">
            <a:spAutoFit/>
          </a:bodyPr>
          <a:lstStyle/>
          <a:p>
            <a:r>
              <a:rPr lang="en-US" i="1" dirty="0"/>
              <a:t>x</a:t>
            </a:r>
            <a:r>
              <a:rPr lang="en-US" baseline="-25000" dirty="0" smtClean="0"/>
              <a:t>1</a:t>
            </a:r>
            <a:r>
              <a:rPr lang="en-US" dirty="0" smtClean="0"/>
              <a:t>(</a:t>
            </a:r>
            <a:r>
              <a:rPr lang="en-US" i="1" dirty="0" smtClean="0"/>
              <a:t>t</a:t>
            </a:r>
            <a:r>
              <a:rPr lang="en-US" dirty="0" smtClean="0"/>
              <a:t>) = </a:t>
            </a:r>
            <a:r>
              <a:rPr lang="en-US" i="1" dirty="0" smtClean="0"/>
              <a:t>s</a:t>
            </a:r>
            <a:r>
              <a:rPr lang="en-US" baseline="-25000" dirty="0" smtClean="0"/>
              <a:t>1</a:t>
            </a:r>
            <a:r>
              <a:rPr lang="en-US" dirty="0" smtClean="0"/>
              <a:t>(</a:t>
            </a:r>
            <a:r>
              <a:rPr lang="en-US" i="1" dirty="0" smtClean="0"/>
              <a:t>t</a:t>
            </a:r>
            <a:r>
              <a:rPr lang="en-US" dirty="0" smtClean="0"/>
              <a:t>)*</a:t>
            </a:r>
            <a:r>
              <a:rPr lang="en-US" i="1" dirty="0" smtClean="0"/>
              <a:t>g</a:t>
            </a:r>
            <a:r>
              <a:rPr lang="en-US" dirty="0" smtClean="0"/>
              <a:t>(</a:t>
            </a:r>
            <a:r>
              <a:rPr lang="en-US" i="1" dirty="0" smtClean="0"/>
              <a:t>t</a:t>
            </a:r>
            <a:r>
              <a:rPr lang="en-US" dirty="0" smtClean="0"/>
              <a:t>)</a:t>
            </a:r>
          </a:p>
          <a:p>
            <a:endParaRPr lang="en-US" dirty="0"/>
          </a:p>
          <a:p>
            <a:r>
              <a:rPr lang="en-US" i="1" dirty="0" smtClean="0"/>
              <a:t>x</a:t>
            </a:r>
            <a:r>
              <a:rPr lang="en-US" baseline="-25000" dirty="0" smtClean="0"/>
              <a:t>2</a:t>
            </a:r>
            <a:r>
              <a:rPr lang="en-US" dirty="0" smtClean="0"/>
              <a:t>(</a:t>
            </a:r>
            <a:r>
              <a:rPr lang="en-US" i="1" dirty="0" smtClean="0"/>
              <a:t>t</a:t>
            </a:r>
            <a:r>
              <a:rPr lang="en-US" dirty="0"/>
              <a:t>) = </a:t>
            </a:r>
            <a:r>
              <a:rPr lang="en-US" i="1" dirty="0" smtClean="0"/>
              <a:t>s</a:t>
            </a:r>
            <a:r>
              <a:rPr lang="en-US" baseline="-25000" dirty="0" smtClean="0"/>
              <a:t>2</a:t>
            </a:r>
            <a:r>
              <a:rPr lang="en-US" dirty="0" smtClean="0"/>
              <a:t>(</a:t>
            </a:r>
            <a:r>
              <a:rPr lang="en-US" i="1" dirty="0" smtClean="0"/>
              <a:t>t</a:t>
            </a:r>
            <a:r>
              <a:rPr lang="en-US" dirty="0"/>
              <a:t>)*</a:t>
            </a:r>
            <a:r>
              <a:rPr lang="en-US" i="1" dirty="0"/>
              <a:t>g</a:t>
            </a:r>
            <a:r>
              <a:rPr lang="en-US" dirty="0"/>
              <a:t>(</a:t>
            </a:r>
            <a:r>
              <a:rPr lang="en-US" i="1" dirty="0"/>
              <a:t>t</a:t>
            </a:r>
            <a:r>
              <a:rPr lang="en-US" dirty="0" smtClean="0"/>
              <a:t>)</a:t>
            </a:r>
          </a:p>
          <a:p>
            <a:endParaRPr lang="en-US" dirty="0"/>
          </a:p>
          <a:p>
            <a:r>
              <a:rPr lang="en-US" i="1" dirty="0" smtClean="0"/>
              <a:t>X</a:t>
            </a:r>
            <a:r>
              <a:rPr lang="en-US" baseline="-25000" dirty="0" smtClean="0"/>
              <a:t>1</a:t>
            </a:r>
            <a:r>
              <a:rPr lang="en-US" dirty="0" smtClean="0"/>
              <a:t>(</a:t>
            </a:r>
            <a:r>
              <a:rPr lang="en-US" i="1" dirty="0"/>
              <a:t>f</a:t>
            </a:r>
            <a:r>
              <a:rPr lang="en-US" dirty="0" smtClean="0"/>
              <a:t>) </a:t>
            </a:r>
            <a:r>
              <a:rPr lang="en-US" dirty="0"/>
              <a:t>= </a:t>
            </a:r>
            <a:r>
              <a:rPr lang="en-US" i="1" dirty="0" smtClean="0"/>
              <a:t>S</a:t>
            </a:r>
            <a:r>
              <a:rPr lang="en-US" baseline="-25000" dirty="0" smtClean="0"/>
              <a:t>1</a:t>
            </a:r>
            <a:r>
              <a:rPr lang="en-US" dirty="0" smtClean="0"/>
              <a:t>(</a:t>
            </a:r>
            <a:r>
              <a:rPr lang="en-US" i="1" dirty="0" smtClean="0"/>
              <a:t>f</a:t>
            </a:r>
            <a:r>
              <a:rPr lang="en-US" dirty="0" smtClean="0"/>
              <a:t>)</a:t>
            </a:r>
            <a:r>
              <a:rPr lang="en-US" i="1" dirty="0" smtClean="0"/>
              <a:t>G</a:t>
            </a:r>
            <a:r>
              <a:rPr lang="en-US" dirty="0" smtClean="0"/>
              <a:t>(</a:t>
            </a:r>
            <a:r>
              <a:rPr lang="en-US" i="1" dirty="0"/>
              <a:t>f</a:t>
            </a:r>
            <a:r>
              <a:rPr lang="en-US" dirty="0" smtClean="0"/>
              <a:t>)</a:t>
            </a:r>
            <a:endParaRPr lang="en-US" dirty="0"/>
          </a:p>
          <a:p>
            <a:endParaRPr lang="en-US" dirty="0"/>
          </a:p>
          <a:p>
            <a:r>
              <a:rPr lang="en-US" i="1" dirty="0" smtClean="0"/>
              <a:t>X</a:t>
            </a:r>
            <a:r>
              <a:rPr lang="en-US" baseline="-25000" dirty="0" smtClean="0"/>
              <a:t>2</a:t>
            </a:r>
            <a:r>
              <a:rPr lang="en-US" dirty="0" smtClean="0"/>
              <a:t>(</a:t>
            </a:r>
            <a:r>
              <a:rPr lang="en-US" i="1" dirty="0"/>
              <a:t>f</a:t>
            </a:r>
            <a:r>
              <a:rPr lang="en-US" dirty="0" smtClean="0"/>
              <a:t>) </a:t>
            </a:r>
            <a:r>
              <a:rPr lang="en-US" dirty="0"/>
              <a:t>= </a:t>
            </a:r>
            <a:r>
              <a:rPr lang="en-US" i="1" dirty="0" smtClean="0"/>
              <a:t>S</a:t>
            </a:r>
            <a:r>
              <a:rPr lang="en-US" baseline="-25000" dirty="0" smtClean="0"/>
              <a:t>2</a:t>
            </a:r>
            <a:r>
              <a:rPr lang="en-US" dirty="0" smtClean="0"/>
              <a:t>(</a:t>
            </a:r>
            <a:r>
              <a:rPr lang="en-US" i="1" dirty="0" smtClean="0"/>
              <a:t>f</a:t>
            </a:r>
            <a:r>
              <a:rPr lang="en-US" dirty="0" smtClean="0"/>
              <a:t>)</a:t>
            </a:r>
            <a:r>
              <a:rPr lang="en-US" i="1" dirty="0" smtClean="0"/>
              <a:t>G</a:t>
            </a:r>
            <a:r>
              <a:rPr lang="en-US" dirty="0" smtClean="0"/>
              <a:t>(</a:t>
            </a:r>
            <a:r>
              <a:rPr lang="en-US" i="1" dirty="0" smtClean="0"/>
              <a:t>f</a:t>
            </a:r>
            <a:r>
              <a:rPr lang="en-US" dirty="0" smtClean="0"/>
              <a:t>)</a:t>
            </a:r>
          </a:p>
          <a:p>
            <a:endParaRPr lang="en-US" dirty="0"/>
          </a:p>
        </p:txBody>
      </p:sp>
    </p:spTree>
    <p:extLst>
      <p:ext uri="{BB962C8B-B14F-4D97-AF65-F5344CB8AC3E}">
        <p14:creationId xmlns:p14="http://schemas.microsoft.com/office/powerpoint/2010/main" val="82373544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57200" y="728700"/>
            <a:ext cx="8229600" cy="1066800"/>
          </a:xfrm>
        </p:spPr>
        <p:txBody>
          <a:bodyPr/>
          <a:lstStyle/>
          <a:p>
            <a:pPr eaLnBrk="1" hangingPunct="1"/>
            <a:r>
              <a:rPr lang="en-GB" dirty="0" smtClean="0"/>
              <a:t>Synthetic seismograms</a:t>
            </a:r>
            <a:endParaRPr lang="en-US" dirty="0" smtClean="0"/>
          </a:p>
        </p:txBody>
      </p:sp>
      <p:pic>
        <p:nvPicPr>
          <p:cNvPr id="11" name="Picture 10"/>
          <p:cNvPicPr/>
          <p:nvPr/>
        </p:nvPicPr>
        <p:blipFill>
          <a:blip r:embed="rId3"/>
          <a:stretch>
            <a:fillRect/>
          </a:stretch>
        </p:blipFill>
        <p:spPr>
          <a:xfrm>
            <a:off x="575556" y="2462748"/>
            <a:ext cx="5732145" cy="3558540"/>
          </a:xfrm>
          <a:prstGeom prst="rect">
            <a:avLst/>
          </a:prstGeom>
        </p:spPr>
      </p:pic>
      <p:sp>
        <p:nvSpPr>
          <p:cNvPr id="3" name="TextBox 2"/>
          <p:cNvSpPr txBox="1"/>
          <p:nvPr/>
        </p:nvSpPr>
        <p:spPr>
          <a:xfrm>
            <a:off x="2015716" y="2744924"/>
            <a:ext cx="521297" cy="369332"/>
          </a:xfrm>
          <a:prstGeom prst="rect">
            <a:avLst/>
          </a:prstGeom>
          <a:noFill/>
        </p:spPr>
        <p:txBody>
          <a:bodyPr wrap="none" rtlCol="0">
            <a:spAutoFit/>
          </a:bodyPr>
          <a:lstStyle/>
          <a:p>
            <a:r>
              <a:rPr lang="en-US" i="1" dirty="0"/>
              <a:t>g</a:t>
            </a:r>
            <a:r>
              <a:rPr lang="en-US" dirty="0" smtClean="0"/>
              <a:t>(</a:t>
            </a:r>
            <a:r>
              <a:rPr lang="en-US" i="1" dirty="0" smtClean="0"/>
              <a:t>t</a:t>
            </a:r>
            <a:r>
              <a:rPr lang="en-US" dirty="0" smtClean="0"/>
              <a:t>)</a:t>
            </a:r>
            <a:endParaRPr lang="en-US" dirty="0"/>
          </a:p>
        </p:txBody>
      </p:sp>
      <p:sp>
        <p:nvSpPr>
          <p:cNvPr id="12" name="TextBox 11"/>
          <p:cNvSpPr txBox="1"/>
          <p:nvPr/>
        </p:nvSpPr>
        <p:spPr>
          <a:xfrm>
            <a:off x="2015716" y="4427820"/>
            <a:ext cx="542136" cy="369332"/>
          </a:xfrm>
          <a:prstGeom prst="rect">
            <a:avLst/>
          </a:prstGeom>
          <a:noFill/>
        </p:spPr>
        <p:txBody>
          <a:bodyPr wrap="none" rtlCol="0">
            <a:spAutoFit/>
          </a:bodyPr>
          <a:lstStyle/>
          <a:p>
            <a:r>
              <a:rPr lang="en-US" i="1" dirty="0" smtClean="0"/>
              <a:t>G</a:t>
            </a:r>
            <a:r>
              <a:rPr lang="en-US" dirty="0" smtClean="0"/>
              <a:t>(</a:t>
            </a:r>
            <a:r>
              <a:rPr lang="en-US" i="1" dirty="0"/>
              <a:t>f</a:t>
            </a:r>
            <a:r>
              <a:rPr lang="en-US" dirty="0" smtClean="0"/>
              <a:t>)</a:t>
            </a:r>
            <a:endParaRPr lang="en-US" dirty="0"/>
          </a:p>
        </p:txBody>
      </p:sp>
      <p:sp>
        <p:nvSpPr>
          <p:cNvPr id="4" name="TextBox 3"/>
          <p:cNvSpPr txBox="1"/>
          <p:nvPr/>
        </p:nvSpPr>
        <p:spPr>
          <a:xfrm>
            <a:off x="6732240" y="2466196"/>
            <a:ext cx="1811714" cy="3416320"/>
          </a:xfrm>
          <a:prstGeom prst="rect">
            <a:avLst/>
          </a:prstGeom>
          <a:solidFill>
            <a:schemeClr val="bg1"/>
          </a:solidFill>
        </p:spPr>
        <p:txBody>
          <a:bodyPr wrap="none" rtlCol="0">
            <a:spAutoFit/>
          </a:bodyPr>
          <a:lstStyle/>
          <a:p>
            <a:r>
              <a:rPr lang="en-US" i="1" dirty="0"/>
              <a:t>x</a:t>
            </a:r>
            <a:r>
              <a:rPr lang="en-US" baseline="-25000" dirty="0" smtClean="0"/>
              <a:t>1</a:t>
            </a:r>
            <a:r>
              <a:rPr lang="en-US" dirty="0" smtClean="0"/>
              <a:t>(</a:t>
            </a:r>
            <a:r>
              <a:rPr lang="en-US" i="1" dirty="0" smtClean="0"/>
              <a:t>t</a:t>
            </a:r>
            <a:r>
              <a:rPr lang="en-US" dirty="0" smtClean="0"/>
              <a:t>) = </a:t>
            </a:r>
            <a:r>
              <a:rPr lang="en-US" i="1" dirty="0" smtClean="0"/>
              <a:t>s</a:t>
            </a:r>
            <a:r>
              <a:rPr lang="en-US" baseline="-25000" dirty="0" smtClean="0"/>
              <a:t>1</a:t>
            </a:r>
            <a:r>
              <a:rPr lang="en-US" dirty="0" smtClean="0"/>
              <a:t>(</a:t>
            </a:r>
            <a:r>
              <a:rPr lang="en-US" i="1" dirty="0" smtClean="0"/>
              <a:t>t</a:t>
            </a:r>
            <a:r>
              <a:rPr lang="en-US" dirty="0" smtClean="0"/>
              <a:t>)*</a:t>
            </a:r>
            <a:r>
              <a:rPr lang="en-US" i="1" dirty="0" smtClean="0"/>
              <a:t>g</a:t>
            </a:r>
            <a:r>
              <a:rPr lang="en-US" dirty="0" smtClean="0"/>
              <a:t>(</a:t>
            </a:r>
            <a:r>
              <a:rPr lang="en-US" i="1" dirty="0" smtClean="0"/>
              <a:t>t</a:t>
            </a:r>
            <a:r>
              <a:rPr lang="en-US" dirty="0" smtClean="0"/>
              <a:t>)</a:t>
            </a:r>
          </a:p>
          <a:p>
            <a:endParaRPr lang="en-US" dirty="0"/>
          </a:p>
          <a:p>
            <a:r>
              <a:rPr lang="en-US" i="1" dirty="0" smtClean="0"/>
              <a:t>x</a:t>
            </a:r>
            <a:r>
              <a:rPr lang="en-US" baseline="-25000" dirty="0" smtClean="0"/>
              <a:t>2</a:t>
            </a:r>
            <a:r>
              <a:rPr lang="en-US" dirty="0" smtClean="0"/>
              <a:t>(</a:t>
            </a:r>
            <a:r>
              <a:rPr lang="en-US" i="1" dirty="0" smtClean="0"/>
              <a:t>t</a:t>
            </a:r>
            <a:r>
              <a:rPr lang="en-US" dirty="0"/>
              <a:t>) = </a:t>
            </a:r>
            <a:r>
              <a:rPr lang="en-US" i="1" dirty="0" smtClean="0"/>
              <a:t>s</a:t>
            </a:r>
            <a:r>
              <a:rPr lang="en-US" baseline="-25000" dirty="0" smtClean="0"/>
              <a:t>2</a:t>
            </a:r>
            <a:r>
              <a:rPr lang="en-US" dirty="0" smtClean="0"/>
              <a:t>(</a:t>
            </a:r>
            <a:r>
              <a:rPr lang="en-US" i="1" dirty="0" smtClean="0"/>
              <a:t>t</a:t>
            </a:r>
            <a:r>
              <a:rPr lang="en-US" dirty="0"/>
              <a:t>)*</a:t>
            </a:r>
            <a:r>
              <a:rPr lang="en-US" i="1" dirty="0"/>
              <a:t>g</a:t>
            </a:r>
            <a:r>
              <a:rPr lang="en-US" dirty="0"/>
              <a:t>(</a:t>
            </a:r>
            <a:r>
              <a:rPr lang="en-US" i="1" dirty="0"/>
              <a:t>t</a:t>
            </a:r>
            <a:r>
              <a:rPr lang="en-US" dirty="0" smtClean="0"/>
              <a:t>)</a:t>
            </a:r>
          </a:p>
          <a:p>
            <a:endParaRPr lang="en-US" dirty="0"/>
          </a:p>
          <a:p>
            <a:r>
              <a:rPr lang="en-US" i="1" dirty="0" smtClean="0"/>
              <a:t>X</a:t>
            </a:r>
            <a:r>
              <a:rPr lang="en-US" baseline="-25000" dirty="0" smtClean="0"/>
              <a:t>1</a:t>
            </a:r>
            <a:r>
              <a:rPr lang="en-US" dirty="0" smtClean="0"/>
              <a:t>(</a:t>
            </a:r>
            <a:r>
              <a:rPr lang="en-US" i="1" dirty="0"/>
              <a:t>f</a:t>
            </a:r>
            <a:r>
              <a:rPr lang="en-US" dirty="0" smtClean="0"/>
              <a:t>) </a:t>
            </a:r>
            <a:r>
              <a:rPr lang="en-US" dirty="0"/>
              <a:t>= </a:t>
            </a:r>
            <a:r>
              <a:rPr lang="en-US" i="1" dirty="0" smtClean="0"/>
              <a:t>S</a:t>
            </a:r>
            <a:r>
              <a:rPr lang="en-US" baseline="-25000" dirty="0" smtClean="0"/>
              <a:t>1</a:t>
            </a:r>
            <a:r>
              <a:rPr lang="en-US" dirty="0" smtClean="0"/>
              <a:t>(</a:t>
            </a:r>
            <a:r>
              <a:rPr lang="en-US" i="1" dirty="0" smtClean="0"/>
              <a:t>f</a:t>
            </a:r>
            <a:r>
              <a:rPr lang="en-US" dirty="0" smtClean="0"/>
              <a:t>)</a:t>
            </a:r>
            <a:r>
              <a:rPr lang="en-US" i="1" dirty="0" smtClean="0"/>
              <a:t>G</a:t>
            </a:r>
            <a:r>
              <a:rPr lang="en-US" dirty="0" smtClean="0"/>
              <a:t>(</a:t>
            </a:r>
            <a:r>
              <a:rPr lang="en-US" i="1" dirty="0"/>
              <a:t>f</a:t>
            </a:r>
            <a:r>
              <a:rPr lang="en-US" dirty="0" smtClean="0"/>
              <a:t>)</a:t>
            </a:r>
            <a:endParaRPr lang="en-US" dirty="0"/>
          </a:p>
          <a:p>
            <a:endParaRPr lang="en-US" dirty="0"/>
          </a:p>
          <a:p>
            <a:r>
              <a:rPr lang="en-US" i="1" dirty="0" smtClean="0"/>
              <a:t>X</a:t>
            </a:r>
            <a:r>
              <a:rPr lang="en-US" baseline="-25000" dirty="0" smtClean="0"/>
              <a:t>2</a:t>
            </a:r>
            <a:r>
              <a:rPr lang="en-US" dirty="0" smtClean="0"/>
              <a:t>(</a:t>
            </a:r>
            <a:r>
              <a:rPr lang="en-US" i="1" dirty="0"/>
              <a:t>f</a:t>
            </a:r>
            <a:r>
              <a:rPr lang="en-US" dirty="0" smtClean="0"/>
              <a:t>) </a:t>
            </a:r>
            <a:r>
              <a:rPr lang="en-US" dirty="0"/>
              <a:t>= </a:t>
            </a:r>
            <a:r>
              <a:rPr lang="en-US" i="1" dirty="0" smtClean="0"/>
              <a:t>S</a:t>
            </a:r>
            <a:r>
              <a:rPr lang="en-US" baseline="-25000" dirty="0" smtClean="0"/>
              <a:t>2</a:t>
            </a:r>
            <a:r>
              <a:rPr lang="en-US" dirty="0" smtClean="0"/>
              <a:t>(</a:t>
            </a:r>
            <a:r>
              <a:rPr lang="en-US" i="1" dirty="0" smtClean="0"/>
              <a:t>f</a:t>
            </a:r>
            <a:r>
              <a:rPr lang="en-US" dirty="0" smtClean="0"/>
              <a:t>)</a:t>
            </a:r>
            <a:r>
              <a:rPr lang="en-US" i="1" dirty="0" smtClean="0"/>
              <a:t>G</a:t>
            </a:r>
            <a:r>
              <a:rPr lang="en-US" dirty="0" smtClean="0"/>
              <a:t>(</a:t>
            </a:r>
            <a:r>
              <a:rPr lang="en-US" i="1" dirty="0" smtClean="0"/>
              <a:t>f</a:t>
            </a:r>
            <a:r>
              <a:rPr lang="en-US" dirty="0" smtClean="0"/>
              <a:t>)</a:t>
            </a:r>
          </a:p>
          <a:p>
            <a:endParaRPr lang="en-US" dirty="0"/>
          </a:p>
          <a:p>
            <a:r>
              <a:rPr lang="en-US" i="1" dirty="0" smtClean="0"/>
              <a:t>R</a:t>
            </a:r>
            <a:r>
              <a:rPr lang="en-US" dirty="0" smtClean="0"/>
              <a:t>(</a:t>
            </a:r>
            <a:r>
              <a:rPr lang="en-US" i="1" dirty="0" smtClean="0"/>
              <a:t>f</a:t>
            </a:r>
            <a:r>
              <a:rPr lang="en-US" dirty="0" smtClean="0"/>
              <a:t>) = </a:t>
            </a:r>
            <a:r>
              <a:rPr lang="en-US" i="1" dirty="0" smtClean="0"/>
              <a:t>X</a:t>
            </a:r>
            <a:r>
              <a:rPr lang="en-US" baseline="-25000" dirty="0" smtClean="0"/>
              <a:t>2</a:t>
            </a:r>
            <a:r>
              <a:rPr lang="en-US" dirty="0" smtClean="0"/>
              <a:t>(</a:t>
            </a:r>
            <a:r>
              <a:rPr lang="en-US" i="1" dirty="0" smtClean="0"/>
              <a:t>f</a:t>
            </a:r>
            <a:r>
              <a:rPr lang="en-US" dirty="0" smtClean="0"/>
              <a:t>) /</a:t>
            </a:r>
            <a:r>
              <a:rPr lang="en-US" i="1" dirty="0" smtClean="0"/>
              <a:t> X</a:t>
            </a:r>
            <a:r>
              <a:rPr lang="en-US" baseline="-25000" dirty="0" smtClean="0"/>
              <a:t>1</a:t>
            </a:r>
            <a:r>
              <a:rPr lang="en-US" dirty="0" smtClean="0"/>
              <a:t>(</a:t>
            </a:r>
            <a:r>
              <a:rPr lang="en-US" i="1" dirty="0" smtClean="0"/>
              <a:t>f</a:t>
            </a:r>
            <a:r>
              <a:rPr lang="en-US" dirty="0" smtClean="0"/>
              <a:t>) </a:t>
            </a:r>
            <a:endParaRPr lang="en-US" dirty="0"/>
          </a:p>
          <a:p>
            <a:endParaRPr lang="en-US" dirty="0"/>
          </a:p>
          <a:p>
            <a:endParaRPr lang="en-US" dirty="0"/>
          </a:p>
          <a:p>
            <a:endParaRPr lang="en-US" dirty="0"/>
          </a:p>
        </p:txBody>
      </p:sp>
    </p:spTree>
    <p:extLst>
      <p:ext uri="{BB962C8B-B14F-4D97-AF65-F5344CB8AC3E}">
        <p14:creationId xmlns:p14="http://schemas.microsoft.com/office/powerpoint/2010/main" val="141108327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57200" y="728700"/>
            <a:ext cx="8229600" cy="1066800"/>
          </a:xfrm>
        </p:spPr>
        <p:txBody>
          <a:bodyPr/>
          <a:lstStyle/>
          <a:p>
            <a:pPr eaLnBrk="1" hangingPunct="1"/>
            <a:r>
              <a:rPr lang="en-GB" dirty="0" smtClean="0"/>
              <a:t>Synthetic seismograms</a:t>
            </a:r>
            <a:endParaRPr lang="en-US" dirty="0" smtClean="0"/>
          </a:p>
        </p:txBody>
      </p:sp>
      <p:pic>
        <p:nvPicPr>
          <p:cNvPr id="11" name="Picture 10"/>
          <p:cNvPicPr/>
          <p:nvPr/>
        </p:nvPicPr>
        <p:blipFill>
          <a:blip r:embed="rId2"/>
          <a:stretch>
            <a:fillRect/>
          </a:stretch>
        </p:blipFill>
        <p:spPr>
          <a:xfrm>
            <a:off x="575556" y="2462748"/>
            <a:ext cx="5732145" cy="3558540"/>
          </a:xfrm>
          <a:prstGeom prst="rect">
            <a:avLst/>
          </a:prstGeom>
        </p:spPr>
      </p:pic>
      <p:sp>
        <p:nvSpPr>
          <p:cNvPr id="3" name="TextBox 2"/>
          <p:cNvSpPr txBox="1"/>
          <p:nvPr/>
        </p:nvSpPr>
        <p:spPr>
          <a:xfrm>
            <a:off x="2015716" y="2744924"/>
            <a:ext cx="521297" cy="369332"/>
          </a:xfrm>
          <a:prstGeom prst="rect">
            <a:avLst/>
          </a:prstGeom>
          <a:noFill/>
        </p:spPr>
        <p:txBody>
          <a:bodyPr wrap="none" rtlCol="0">
            <a:spAutoFit/>
          </a:bodyPr>
          <a:lstStyle/>
          <a:p>
            <a:r>
              <a:rPr lang="en-US" i="1" dirty="0"/>
              <a:t>g</a:t>
            </a:r>
            <a:r>
              <a:rPr lang="en-US" dirty="0" smtClean="0"/>
              <a:t>(</a:t>
            </a:r>
            <a:r>
              <a:rPr lang="en-US" i="1" dirty="0" smtClean="0"/>
              <a:t>t</a:t>
            </a:r>
            <a:r>
              <a:rPr lang="en-US" dirty="0" smtClean="0"/>
              <a:t>)</a:t>
            </a:r>
            <a:endParaRPr lang="en-US" dirty="0"/>
          </a:p>
        </p:txBody>
      </p:sp>
      <p:sp>
        <p:nvSpPr>
          <p:cNvPr id="12" name="TextBox 11"/>
          <p:cNvSpPr txBox="1"/>
          <p:nvPr/>
        </p:nvSpPr>
        <p:spPr>
          <a:xfrm>
            <a:off x="2015716" y="4427820"/>
            <a:ext cx="542136" cy="369332"/>
          </a:xfrm>
          <a:prstGeom prst="rect">
            <a:avLst/>
          </a:prstGeom>
          <a:noFill/>
        </p:spPr>
        <p:txBody>
          <a:bodyPr wrap="none" rtlCol="0">
            <a:spAutoFit/>
          </a:bodyPr>
          <a:lstStyle/>
          <a:p>
            <a:r>
              <a:rPr lang="en-US" i="1" dirty="0" smtClean="0"/>
              <a:t>G</a:t>
            </a:r>
            <a:r>
              <a:rPr lang="en-US" dirty="0" smtClean="0"/>
              <a:t>(</a:t>
            </a:r>
            <a:r>
              <a:rPr lang="en-US" i="1" dirty="0"/>
              <a:t>f</a:t>
            </a:r>
            <a:r>
              <a:rPr lang="en-US" dirty="0" smtClean="0"/>
              <a:t>)</a:t>
            </a:r>
            <a:endParaRPr lang="en-US" dirty="0"/>
          </a:p>
        </p:txBody>
      </p:sp>
      <p:sp>
        <p:nvSpPr>
          <p:cNvPr id="4" name="TextBox 3"/>
          <p:cNvSpPr txBox="1"/>
          <p:nvPr/>
        </p:nvSpPr>
        <p:spPr>
          <a:xfrm>
            <a:off x="6732240" y="2466196"/>
            <a:ext cx="1811714" cy="3693319"/>
          </a:xfrm>
          <a:prstGeom prst="rect">
            <a:avLst/>
          </a:prstGeom>
          <a:solidFill>
            <a:schemeClr val="bg1"/>
          </a:solidFill>
        </p:spPr>
        <p:txBody>
          <a:bodyPr wrap="none" rtlCol="0">
            <a:spAutoFit/>
          </a:bodyPr>
          <a:lstStyle/>
          <a:p>
            <a:r>
              <a:rPr lang="en-US" i="1" dirty="0"/>
              <a:t>x</a:t>
            </a:r>
            <a:r>
              <a:rPr lang="en-US" baseline="-25000" dirty="0" smtClean="0"/>
              <a:t>1</a:t>
            </a:r>
            <a:r>
              <a:rPr lang="en-US" dirty="0" smtClean="0"/>
              <a:t>(</a:t>
            </a:r>
            <a:r>
              <a:rPr lang="en-US" i="1" dirty="0" smtClean="0"/>
              <a:t>t</a:t>
            </a:r>
            <a:r>
              <a:rPr lang="en-US" dirty="0" smtClean="0"/>
              <a:t>) = </a:t>
            </a:r>
            <a:r>
              <a:rPr lang="en-US" i="1" dirty="0" smtClean="0"/>
              <a:t>s</a:t>
            </a:r>
            <a:r>
              <a:rPr lang="en-US" baseline="-25000" dirty="0" smtClean="0"/>
              <a:t>1</a:t>
            </a:r>
            <a:r>
              <a:rPr lang="en-US" dirty="0" smtClean="0"/>
              <a:t>(</a:t>
            </a:r>
            <a:r>
              <a:rPr lang="en-US" i="1" dirty="0" smtClean="0"/>
              <a:t>t</a:t>
            </a:r>
            <a:r>
              <a:rPr lang="en-US" dirty="0" smtClean="0"/>
              <a:t>)*</a:t>
            </a:r>
            <a:r>
              <a:rPr lang="en-US" i="1" dirty="0" smtClean="0"/>
              <a:t>g</a:t>
            </a:r>
            <a:r>
              <a:rPr lang="en-US" dirty="0" smtClean="0"/>
              <a:t>(</a:t>
            </a:r>
            <a:r>
              <a:rPr lang="en-US" i="1" dirty="0" smtClean="0"/>
              <a:t>t</a:t>
            </a:r>
            <a:r>
              <a:rPr lang="en-US" dirty="0" smtClean="0"/>
              <a:t>)</a:t>
            </a:r>
          </a:p>
          <a:p>
            <a:endParaRPr lang="en-US" dirty="0"/>
          </a:p>
          <a:p>
            <a:r>
              <a:rPr lang="en-US" i="1" dirty="0" smtClean="0"/>
              <a:t>x</a:t>
            </a:r>
            <a:r>
              <a:rPr lang="en-US" baseline="-25000" dirty="0" smtClean="0"/>
              <a:t>2</a:t>
            </a:r>
            <a:r>
              <a:rPr lang="en-US" dirty="0" smtClean="0"/>
              <a:t>(</a:t>
            </a:r>
            <a:r>
              <a:rPr lang="en-US" i="1" dirty="0" smtClean="0"/>
              <a:t>t</a:t>
            </a:r>
            <a:r>
              <a:rPr lang="en-US" dirty="0"/>
              <a:t>) = </a:t>
            </a:r>
            <a:r>
              <a:rPr lang="en-US" i="1" dirty="0" smtClean="0"/>
              <a:t>s</a:t>
            </a:r>
            <a:r>
              <a:rPr lang="en-US" baseline="-25000" dirty="0" smtClean="0"/>
              <a:t>2</a:t>
            </a:r>
            <a:r>
              <a:rPr lang="en-US" dirty="0" smtClean="0"/>
              <a:t>(</a:t>
            </a:r>
            <a:r>
              <a:rPr lang="en-US" i="1" dirty="0" smtClean="0"/>
              <a:t>t</a:t>
            </a:r>
            <a:r>
              <a:rPr lang="en-US" dirty="0"/>
              <a:t>)*</a:t>
            </a:r>
            <a:r>
              <a:rPr lang="en-US" i="1" dirty="0"/>
              <a:t>g</a:t>
            </a:r>
            <a:r>
              <a:rPr lang="en-US" dirty="0"/>
              <a:t>(</a:t>
            </a:r>
            <a:r>
              <a:rPr lang="en-US" i="1" dirty="0"/>
              <a:t>t</a:t>
            </a:r>
            <a:r>
              <a:rPr lang="en-US" dirty="0" smtClean="0"/>
              <a:t>)</a:t>
            </a:r>
          </a:p>
          <a:p>
            <a:endParaRPr lang="en-US" dirty="0"/>
          </a:p>
          <a:p>
            <a:r>
              <a:rPr lang="en-US" i="1" dirty="0" smtClean="0"/>
              <a:t>X</a:t>
            </a:r>
            <a:r>
              <a:rPr lang="en-US" baseline="-25000" dirty="0" smtClean="0"/>
              <a:t>1</a:t>
            </a:r>
            <a:r>
              <a:rPr lang="en-US" dirty="0" smtClean="0"/>
              <a:t>(</a:t>
            </a:r>
            <a:r>
              <a:rPr lang="en-US" i="1" dirty="0"/>
              <a:t>f</a:t>
            </a:r>
            <a:r>
              <a:rPr lang="en-US" dirty="0" smtClean="0"/>
              <a:t>) </a:t>
            </a:r>
            <a:r>
              <a:rPr lang="en-US" dirty="0"/>
              <a:t>= </a:t>
            </a:r>
            <a:r>
              <a:rPr lang="en-US" i="1" dirty="0" smtClean="0"/>
              <a:t>S</a:t>
            </a:r>
            <a:r>
              <a:rPr lang="en-US" baseline="-25000" dirty="0" smtClean="0"/>
              <a:t>1</a:t>
            </a:r>
            <a:r>
              <a:rPr lang="en-US" dirty="0" smtClean="0"/>
              <a:t>(</a:t>
            </a:r>
            <a:r>
              <a:rPr lang="en-US" i="1" dirty="0" smtClean="0"/>
              <a:t>f</a:t>
            </a:r>
            <a:r>
              <a:rPr lang="en-US" dirty="0" smtClean="0"/>
              <a:t>)</a:t>
            </a:r>
            <a:r>
              <a:rPr lang="en-US" i="1" dirty="0" smtClean="0"/>
              <a:t>G</a:t>
            </a:r>
            <a:r>
              <a:rPr lang="en-US" dirty="0" smtClean="0"/>
              <a:t>(</a:t>
            </a:r>
            <a:r>
              <a:rPr lang="en-US" i="1" dirty="0"/>
              <a:t>f</a:t>
            </a:r>
            <a:r>
              <a:rPr lang="en-US" dirty="0" smtClean="0"/>
              <a:t>)</a:t>
            </a:r>
            <a:endParaRPr lang="en-US" dirty="0"/>
          </a:p>
          <a:p>
            <a:endParaRPr lang="en-US" dirty="0"/>
          </a:p>
          <a:p>
            <a:r>
              <a:rPr lang="en-US" i="1" dirty="0" smtClean="0"/>
              <a:t>X</a:t>
            </a:r>
            <a:r>
              <a:rPr lang="en-US" baseline="-25000" dirty="0" smtClean="0"/>
              <a:t>2</a:t>
            </a:r>
            <a:r>
              <a:rPr lang="en-US" dirty="0" smtClean="0"/>
              <a:t>(</a:t>
            </a:r>
            <a:r>
              <a:rPr lang="en-US" i="1" dirty="0"/>
              <a:t>f</a:t>
            </a:r>
            <a:r>
              <a:rPr lang="en-US" dirty="0" smtClean="0"/>
              <a:t>) </a:t>
            </a:r>
            <a:r>
              <a:rPr lang="en-US" dirty="0"/>
              <a:t>= </a:t>
            </a:r>
            <a:r>
              <a:rPr lang="en-US" i="1" dirty="0" smtClean="0"/>
              <a:t>S</a:t>
            </a:r>
            <a:r>
              <a:rPr lang="en-US" baseline="-25000" dirty="0" smtClean="0"/>
              <a:t>2</a:t>
            </a:r>
            <a:r>
              <a:rPr lang="en-US" dirty="0" smtClean="0"/>
              <a:t>(</a:t>
            </a:r>
            <a:r>
              <a:rPr lang="en-US" i="1" dirty="0" smtClean="0"/>
              <a:t>f</a:t>
            </a:r>
            <a:r>
              <a:rPr lang="en-US" dirty="0" smtClean="0"/>
              <a:t>)</a:t>
            </a:r>
            <a:r>
              <a:rPr lang="en-US" i="1" dirty="0" smtClean="0"/>
              <a:t>G</a:t>
            </a:r>
            <a:r>
              <a:rPr lang="en-US" dirty="0" smtClean="0"/>
              <a:t>(</a:t>
            </a:r>
            <a:r>
              <a:rPr lang="en-US" i="1" dirty="0" smtClean="0"/>
              <a:t>f</a:t>
            </a:r>
            <a:r>
              <a:rPr lang="en-US" dirty="0" smtClean="0"/>
              <a:t>)</a:t>
            </a:r>
          </a:p>
          <a:p>
            <a:endParaRPr lang="en-US" dirty="0"/>
          </a:p>
          <a:p>
            <a:r>
              <a:rPr lang="en-US" i="1" dirty="0" smtClean="0"/>
              <a:t>R</a:t>
            </a:r>
            <a:r>
              <a:rPr lang="en-US" dirty="0" smtClean="0"/>
              <a:t>(</a:t>
            </a:r>
            <a:r>
              <a:rPr lang="en-US" i="1" dirty="0" smtClean="0"/>
              <a:t>f</a:t>
            </a:r>
            <a:r>
              <a:rPr lang="en-US" dirty="0" smtClean="0"/>
              <a:t>) = </a:t>
            </a:r>
            <a:r>
              <a:rPr lang="en-US" i="1" dirty="0" smtClean="0"/>
              <a:t>X</a:t>
            </a:r>
            <a:r>
              <a:rPr lang="en-US" baseline="-25000" dirty="0" smtClean="0"/>
              <a:t>2</a:t>
            </a:r>
            <a:r>
              <a:rPr lang="en-US" dirty="0" smtClean="0"/>
              <a:t>(</a:t>
            </a:r>
            <a:r>
              <a:rPr lang="en-US" i="1" dirty="0" smtClean="0"/>
              <a:t>f</a:t>
            </a:r>
            <a:r>
              <a:rPr lang="en-US" dirty="0" smtClean="0"/>
              <a:t>) /</a:t>
            </a:r>
            <a:r>
              <a:rPr lang="en-US" i="1" dirty="0" smtClean="0"/>
              <a:t> X</a:t>
            </a:r>
            <a:r>
              <a:rPr lang="en-US" baseline="-25000" dirty="0" smtClean="0"/>
              <a:t>1</a:t>
            </a:r>
            <a:r>
              <a:rPr lang="en-US" dirty="0" smtClean="0"/>
              <a:t>(</a:t>
            </a:r>
            <a:r>
              <a:rPr lang="en-US" i="1" dirty="0" smtClean="0"/>
              <a:t>f</a:t>
            </a:r>
            <a:r>
              <a:rPr lang="en-US" dirty="0" smtClean="0"/>
              <a:t>) </a:t>
            </a:r>
            <a:endParaRPr lang="en-US" dirty="0"/>
          </a:p>
          <a:p>
            <a:endParaRPr lang="en-US" dirty="0"/>
          </a:p>
          <a:p>
            <a:r>
              <a:rPr lang="en-US" i="1" dirty="0" smtClean="0"/>
              <a:t>R</a:t>
            </a:r>
            <a:r>
              <a:rPr lang="en-US" dirty="0" smtClean="0"/>
              <a:t>(</a:t>
            </a:r>
            <a:r>
              <a:rPr lang="en-US" i="1" dirty="0" smtClean="0"/>
              <a:t>f</a:t>
            </a:r>
            <a:r>
              <a:rPr lang="en-US" dirty="0" smtClean="0"/>
              <a:t>)</a:t>
            </a:r>
            <a:r>
              <a:rPr lang="en-US" dirty="0"/>
              <a:t> </a:t>
            </a:r>
            <a:r>
              <a:rPr lang="en-US" dirty="0" smtClean="0"/>
              <a:t>= </a:t>
            </a:r>
            <a:r>
              <a:rPr lang="en-US" i="1" dirty="0" smtClean="0"/>
              <a:t>S</a:t>
            </a:r>
            <a:r>
              <a:rPr lang="en-US" baseline="-25000" dirty="0" smtClean="0"/>
              <a:t>2</a:t>
            </a:r>
            <a:r>
              <a:rPr lang="en-US" dirty="0" smtClean="0"/>
              <a:t>(</a:t>
            </a:r>
            <a:r>
              <a:rPr lang="en-US" i="1" dirty="0" smtClean="0"/>
              <a:t>f</a:t>
            </a:r>
            <a:r>
              <a:rPr lang="en-US" dirty="0"/>
              <a:t>) /</a:t>
            </a:r>
            <a:r>
              <a:rPr lang="en-US" i="1" dirty="0"/>
              <a:t> </a:t>
            </a:r>
            <a:r>
              <a:rPr lang="en-US" i="1" dirty="0" smtClean="0"/>
              <a:t>S</a:t>
            </a:r>
            <a:r>
              <a:rPr lang="en-US" baseline="-25000" dirty="0" smtClean="0"/>
              <a:t>1</a:t>
            </a:r>
            <a:r>
              <a:rPr lang="en-US" dirty="0" smtClean="0"/>
              <a:t>(</a:t>
            </a:r>
            <a:r>
              <a:rPr lang="en-US" i="1" dirty="0" smtClean="0"/>
              <a:t>f</a:t>
            </a:r>
            <a:r>
              <a:rPr lang="en-US" dirty="0" smtClean="0"/>
              <a:t>)</a:t>
            </a:r>
          </a:p>
          <a:p>
            <a:endParaRPr lang="en-US" dirty="0"/>
          </a:p>
          <a:p>
            <a:endParaRPr lang="en-US" dirty="0"/>
          </a:p>
        </p:txBody>
      </p:sp>
    </p:spTree>
    <p:extLst>
      <p:ext uri="{BB962C8B-B14F-4D97-AF65-F5344CB8AC3E}">
        <p14:creationId xmlns:p14="http://schemas.microsoft.com/office/powerpoint/2010/main" val="18702469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57200" y="728700"/>
            <a:ext cx="8229600" cy="1066800"/>
          </a:xfrm>
        </p:spPr>
        <p:txBody>
          <a:bodyPr>
            <a:normAutofit fontScale="90000"/>
          </a:bodyPr>
          <a:lstStyle/>
          <a:p>
            <a:pPr eaLnBrk="1" hangingPunct="1"/>
            <a:r>
              <a:rPr lang="en-GB" dirty="0" smtClean="0"/>
              <a:t>Synthetic seismograms for two sources very close to each other</a:t>
            </a:r>
            <a:endParaRPr lang="en-US" dirty="0" smtClean="0"/>
          </a:p>
        </p:txBody>
      </p:sp>
      <p:pic>
        <p:nvPicPr>
          <p:cNvPr id="11" name="Picture 10"/>
          <p:cNvPicPr/>
          <p:nvPr/>
        </p:nvPicPr>
        <p:blipFill>
          <a:blip r:embed="rId2"/>
          <a:stretch>
            <a:fillRect/>
          </a:stretch>
        </p:blipFill>
        <p:spPr>
          <a:xfrm>
            <a:off x="575556" y="2462748"/>
            <a:ext cx="5732145" cy="3558540"/>
          </a:xfrm>
          <a:prstGeom prst="rect">
            <a:avLst/>
          </a:prstGeom>
        </p:spPr>
      </p:pic>
      <p:sp>
        <p:nvSpPr>
          <p:cNvPr id="3" name="TextBox 2"/>
          <p:cNvSpPr txBox="1"/>
          <p:nvPr/>
        </p:nvSpPr>
        <p:spPr>
          <a:xfrm>
            <a:off x="2015716" y="2744924"/>
            <a:ext cx="521297" cy="369332"/>
          </a:xfrm>
          <a:prstGeom prst="rect">
            <a:avLst/>
          </a:prstGeom>
          <a:noFill/>
        </p:spPr>
        <p:txBody>
          <a:bodyPr wrap="none" rtlCol="0">
            <a:spAutoFit/>
          </a:bodyPr>
          <a:lstStyle/>
          <a:p>
            <a:r>
              <a:rPr lang="en-US" i="1" dirty="0"/>
              <a:t>g</a:t>
            </a:r>
            <a:r>
              <a:rPr lang="en-US" dirty="0" smtClean="0"/>
              <a:t>(</a:t>
            </a:r>
            <a:r>
              <a:rPr lang="en-US" i="1" dirty="0" smtClean="0"/>
              <a:t>t</a:t>
            </a:r>
            <a:r>
              <a:rPr lang="en-US" dirty="0" smtClean="0"/>
              <a:t>)</a:t>
            </a:r>
            <a:endParaRPr lang="en-US" dirty="0"/>
          </a:p>
        </p:txBody>
      </p:sp>
      <p:sp>
        <p:nvSpPr>
          <p:cNvPr id="12" name="TextBox 11"/>
          <p:cNvSpPr txBox="1"/>
          <p:nvPr/>
        </p:nvSpPr>
        <p:spPr>
          <a:xfrm>
            <a:off x="2015716" y="4427820"/>
            <a:ext cx="542136" cy="369332"/>
          </a:xfrm>
          <a:prstGeom prst="rect">
            <a:avLst/>
          </a:prstGeom>
          <a:noFill/>
        </p:spPr>
        <p:txBody>
          <a:bodyPr wrap="none" rtlCol="0">
            <a:spAutoFit/>
          </a:bodyPr>
          <a:lstStyle/>
          <a:p>
            <a:r>
              <a:rPr lang="en-US" i="1" dirty="0" smtClean="0"/>
              <a:t>G</a:t>
            </a:r>
            <a:r>
              <a:rPr lang="en-US" dirty="0" smtClean="0"/>
              <a:t>(</a:t>
            </a:r>
            <a:r>
              <a:rPr lang="en-US" i="1" dirty="0"/>
              <a:t>f</a:t>
            </a:r>
            <a:r>
              <a:rPr lang="en-US" dirty="0" smtClean="0"/>
              <a:t>)</a:t>
            </a:r>
            <a:endParaRPr lang="en-US" dirty="0"/>
          </a:p>
        </p:txBody>
      </p:sp>
      <p:sp>
        <p:nvSpPr>
          <p:cNvPr id="4" name="TextBox 3"/>
          <p:cNvSpPr txBox="1"/>
          <p:nvPr/>
        </p:nvSpPr>
        <p:spPr>
          <a:xfrm>
            <a:off x="6732240" y="2466196"/>
            <a:ext cx="1832553" cy="3970318"/>
          </a:xfrm>
          <a:prstGeom prst="rect">
            <a:avLst/>
          </a:prstGeom>
          <a:solidFill>
            <a:schemeClr val="bg1"/>
          </a:solidFill>
        </p:spPr>
        <p:txBody>
          <a:bodyPr wrap="none" rtlCol="0">
            <a:spAutoFit/>
          </a:bodyPr>
          <a:lstStyle/>
          <a:p>
            <a:r>
              <a:rPr lang="en-US" i="1" dirty="0"/>
              <a:t>x</a:t>
            </a:r>
            <a:r>
              <a:rPr lang="en-US" baseline="-25000" dirty="0" smtClean="0"/>
              <a:t>1</a:t>
            </a:r>
            <a:r>
              <a:rPr lang="en-US" dirty="0" smtClean="0"/>
              <a:t>(</a:t>
            </a:r>
            <a:r>
              <a:rPr lang="en-US" i="1" dirty="0" smtClean="0"/>
              <a:t>t</a:t>
            </a:r>
            <a:r>
              <a:rPr lang="en-US" dirty="0" smtClean="0"/>
              <a:t>) = </a:t>
            </a:r>
            <a:r>
              <a:rPr lang="en-US" i="1" dirty="0" smtClean="0"/>
              <a:t>s</a:t>
            </a:r>
            <a:r>
              <a:rPr lang="en-US" baseline="-25000" dirty="0" smtClean="0"/>
              <a:t>1</a:t>
            </a:r>
            <a:r>
              <a:rPr lang="en-US" dirty="0" smtClean="0"/>
              <a:t>(</a:t>
            </a:r>
            <a:r>
              <a:rPr lang="en-US" i="1" dirty="0" smtClean="0"/>
              <a:t>t</a:t>
            </a:r>
            <a:r>
              <a:rPr lang="en-US" dirty="0" smtClean="0"/>
              <a:t>)*</a:t>
            </a:r>
            <a:r>
              <a:rPr lang="en-US" i="1" dirty="0" smtClean="0"/>
              <a:t>g</a:t>
            </a:r>
            <a:r>
              <a:rPr lang="en-US" dirty="0" smtClean="0"/>
              <a:t>(</a:t>
            </a:r>
            <a:r>
              <a:rPr lang="en-US" i="1" dirty="0" smtClean="0"/>
              <a:t>t</a:t>
            </a:r>
            <a:r>
              <a:rPr lang="en-US" dirty="0" smtClean="0"/>
              <a:t>)</a:t>
            </a:r>
          </a:p>
          <a:p>
            <a:endParaRPr lang="en-US" dirty="0"/>
          </a:p>
          <a:p>
            <a:r>
              <a:rPr lang="en-US" i="1" dirty="0" smtClean="0"/>
              <a:t>x</a:t>
            </a:r>
            <a:r>
              <a:rPr lang="en-US" baseline="-25000" dirty="0" smtClean="0"/>
              <a:t>2</a:t>
            </a:r>
            <a:r>
              <a:rPr lang="en-US" dirty="0" smtClean="0"/>
              <a:t>(</a:t>
            </a:r>
            <a:r>
              <a:rPr lang="en-US" i="1" dirty="0" smtClean="0"/>
              <a:t>t</a:t>
            </a:r>
            <a:r>
              <a:rPr lang="en-US" dirty="0"/>
              <a:t>) = </a:t>
            </a:r>
            <a:r>
              <a:rPr lang="en-US" i="1" dirty="0" smtClean="0"/>
              <a:t>s</a:t>
            </a:r>
            <a:r>
              <a:rPr lang="en-US" baseline="-25000" dirty="0" smtClean="0"/>
              <a:t>2</a:t>
            </a:r>
            <a:r>
              <a:rPr lang="en-US" dirty="0" smtClean="0"/>
              <a:t>(</a:t>
            </a:r>
            <a:r>
              <a:rPr lang="en-US" i="1" dirty="0" smtClean="0"/>
              <a:t>t</a:t>
            </a:r>
            <a:r>
              <a:rPr lang="en-US" dirty="0"/>
              <a:t>)*</a:t>
            </a:r>
            <a:r>
              <a:rPr lang="en-US" i="1" dirty="0"/>
              <a:t>g</a:t>
            </a:r>
            <a:r>
              <a:rPr lang="en-US" dirty="0"/>
              <a:t>(</a:t>
            </a:r>
            <a:r>
              <a:rPr lang="en-US" i="1" dirty="0"/>
              <a:t>t</a:t>
            </a:r>
            <a:r>
              <a:rPr lang="en-US" dirty="0" smtClean="0"/>
              <a:t>)</a:t>
            </a:r>
          </a:p>
          <a:p>
            <a:endParaRPr lang="en-US" dirty="0"/>
          </a:p>
          <a:p>
            <a:r>
              <a:rPr lang="en-US" i="1" dirty="0" smtClean="0"/>
              <a:t>X</a:t>
            </a:r>
            <a:r>
              <a:rPr lang="en-US" baseline="-25000" dirty="0" smtClean="0"/>
              <a:t>1</a:t>
            </a:r>
            <a:r>
              <a:rPr lang="en-US" dirty="0" smtClean="0"/>
              <a:t>(</a:t>
            </a:r>
            <a:r>
              <a:rPr lang="en-US" i="1" dirty="0"/>
              <a:t>f</a:t>
            </a:r>
            <a:r>
              <a:rPr lang="en-US" dirty="0" smtClean="0"/>
              <a:t>) </a:t>
            </a:r>
            <a:r>
              <a:rPr lang="en-US" dirty="0"/>
              <a:t>= </a:t>
            </a:r>
            <a:r>
              <a:rPr lang="en-US" i="1" dirty="0" smtClean="0"/>
              <a:t>S</a:t>
            </a:r>
            <a:r>
              <a:rPr lang="en-US" baseline="-25000" dirty="0" smtClean="0"/>
              <a:t>1</a:t>
            </a:r>
            <a:r>
              <a:rPr lang="en-US" dirty="0" smtClean="0"/>
              <a:t>(</a:t>
            </a:r>
            <a:r>
              <a:rPr lang="en-US" i="1" dirty="0" smtClean="0"/>
              <a:t>f</a:t>
            </a:r>
            <a:r>
              <a:rPr lang="en-US" dirty="0" smtClean="0"/>
              <a:t>)</a:t>
            </a:r>
            <a:r>
              <a:rPr lang="en-US" i="1" dirty="0" smtClean="0"/>
              <a:t>G</a:t>
            </a:r>
            <a:r>
              <a:rPr lang="en-US" dirty="0" smtClean="0"/>
              <a:t>(</a:t>
            </a:r>
            <a:r>
              <a:rPr lang="en-US" i="1" dirty="0"/>
              <a:t>f</a:t>
            </a:r>
            <a:r>
              <a:rPr lang="en-US" dirty="0" smtClean="0"/>
              <a:t>)</a:t>
            </a:r>
            <a:endParaRPr lang="en-US" dirty="0"/>
          </a:p>
          <a:p>
            <a:endParaRPr lang="en-US" dirty="0"/>
          </a:p>
          <a:p>
            <a:r>
              <a:rPr lang="en-US" i="1" dirty="0" smtClean="0"/>
              <a:t>X</a:t>
            </a:r>
            <a:r>
              <a:rPr lang="en-US" baseline="-25000" dirty="0" smtClean="0"/>
              <a:t>2</a:t>
            </a:r>
            <a:r>
              <a:rPr lang="en-US" dirty="0" smtClean="0"/>
              <a:t>(</a:t>
            </a:r>
            <a:r>
              <a:rPr lang="en-US" i="1" dirty="0"/>
              <a:t>f</a:t>
            </a:r>
            <a:r>
              <a:rPr lang="en-US" dirty="0" smtClean="0"/>
              <a:t>) </a:t>
            </a:r>
            <a:r>
              <a:rPr lang="en-US" dirty="0"/>
              <a:t>= </a:t>
            </a:r>
            <a:r>
              <a:rPr lang="en-US" i="1" dirty="0" smtClean="0"/>
              <a:t>S</a:t>
            </a:r>
            <a:r>
              <a:rPr lang="en-US" baseline="-25000" dirty="0" smtClean="0"/>
              <a:t>2</a:t>
            </a:r>
            <a:r>
              <a:rPr lang="en-US" dirty="0" smtClean="0"/>
              <a:t>(</a:t>
            </a:r>
            <a:r>
              <a:rPr lang="en-US" i="1" dirty="0" smtClean="0"/>
              <a:t>f</a:t>
            </a:r>
            <a:r>
              <a:rPr lang="en-US" dirty="0" smtClean="0"/>
              <a:t>)</a:t>
            </a:r>
            <a:r>
              <a:rPr lang="en-US" i="1" dirty="0" smtClean="0"/>
              <a:t>G</a:t>
            </a:r>
            <a:r>
              <a:rPr lang="en-US" dirty="0" smtClean="0"/>
              <a:t>(</a:t>
            </a:r>
            <a:r>
              <a:rPr lang="en-US" i="1" dirty="0" smtClean="0"/>
              <a:t>f</a:t>
            </a:r>
            <a:r>
              <a:rPr lang="en-US" dirty="0" smtClean="0"/>
              <a:t>)</a:t>
            </a:r>
          </a:p>
          <a:p>
            <a:endParaRPr lang="en-US" dirty="0"/>
          </a:p>
          <a:p>
            <a:r>
              <a:rPr lang="en-US" i="1" dirty="0" smtClean="0"/>
              <a:t>R</a:t>
            </a:r>
            <a:r>
              <a:rPr lang="en-US" dirty="0" smtClean="0"/>
              <a:t>(</a:t>
            </a:r>
            <a:r>
              <a:rPr lang="en-US" i="1" dirty="0" smtClean="0"/>
              <a:t>f</a:t>
            </a:r>
            <a:r>
              <a:rPr lang="en-US" dirty="0" smtClean="0"/>
              <a:t>) = </a:t>
            </a:r>
            <a:r>
              <a:rPr lang="en-US" i="1" dirty="0" smtClean="0"/>
              <a:t>X</a:t>
            </a:r>
            <a:r>
              <a:rPr lang="en-US" baseline="-25000" dirty="0" smtClean="0"/>
              <a:t>2</a:t>
            </a:r>
            <a:r>
              <a:rPr lang="en-US" dirty="0" smtClean="0"/>
              <a:t>(</a:t>
            </a:r>
            <a:r>
              <a:rPr lang="en-US" i="1" dirty="0" smtClean="0"/>
              <a:t>f</a:t>
            </a:r>
            <a:r>
              <a:rPr lang="en-US" dirty="0" smtClean="0"/>
              <a:t>) /</a:t>
            </a:r>
            <a:r>
              <a:rPr lang="en-US" i="1" dirty="0" smtClean="0"/>
              <a:t> X</a:t>
            </a:r>
            <a:r>
              <a:rPr lang="en-US" baseline="-25000" dirty="0" smtClean="0"/>
              <a:t>1</a:t>
            </a:r>
            <a:r>
              <a:rPr lang="en-US" dirty="0" smtClean="0"/>
              <a:t>(</a:t>
            </a:r>
            <a:r>
              <a:rPr lang="en-US" i="1" dirty="0" smtClean="0"/>
              <a:t>f</a:t>
            </a:r>
            <a:r>
              <a:rPr lang="en-US" dirty="0" smtClean="0"/>
              <a:t>) </a:t>
            </a:r>
            <a:endParaRPr lang="en-US" dirty="0"/>
          </a:p>
          <a:p>
            <a:endParaRPr lang="en-US" dirty="0"/>
          </a:p>
          <a:p>
            <a:r>
              <a:rPr lang="en-US" i="1" dirty="0" smtClean="0"/>
              <a:t>R</a:t>
            </a:r>
            <a:r>
              <a:rPr lang="en-US" dirty="0" smtClean="0"/>
              <a:t>(</a:t>
            </a:r>
            <a:r>
              <a:rPr lang="en-US" i="1" dirty="0" smtClean="0"/>
              <a:t>f</a:t>
            </a:r>
            <a:r>
              <a:rPr lang="en-US" dirty="0" smtClean="0"/>
              <a:t>)</a:t>
            </a:r>
            <a:r>
              <a:rPr lang="en-US" dirty="0"/>
              <a:t> </a:t>
            </a:r>
            <a:r>
              <a:rPr lang="en-US" dirty="0" smtClean="0"/>
              <a:t>= </a:t>
            </a:r>
            <a:r>
              <a:rPr lang="en-US" i="1" dirty="0" smtClean="0"/>
              <a:t>S</a:t>
            </a:r>
            <a:r>
              <a:rPr lang="en-US" baseline="-25000" dirty="0" smtClean="0"/>
              <a:t>2</a:t>
            </a:r>
            <a:r>
              <a:rPr lang="en-US" dirty="0" smtClean="0"/>
              <a:t>(</a:t>
            </a:r>
            <a:r>
              <a:rPr lang="en-US" i="1" dirty="0" smtClean="0"/>
              <a:t>f</a:t>
            </a:r>
            <a:r>
              <a:rPr lang="en-US" dirty="0"/>
              <a:t>) /</a:t>
            </a:r>
            <a:r>
              <a:rPr lang="en-US" i="1" dirty="0"/>
              <a:t> </a:t>
            </a:r>
            <a:r>
              <a:rPr lang="en-US" i="1" dirty="0" smtClean="0"/>
              <a:t>S</a:t>
            </a:r>
            <a:r>
              <a:rPr lang="en-US" baseline="-25000" dirty="0" smtClean="0"/>
              <a:t>1</a:t>
            </a:r>
            <a:r>
              <a:rPr lang="en-US" dirty="0" smtClean="0"/>
              <a:t>(</a:t>
            </a:r>
            <a:r>
              <a:rPr lang="en-US" i="1" dirty="0" smtClean="0"/>
              <a:t>f</a:t>
            </a:r>
            <a:r>
              <a:rPr lang="en-US" dirty="0" smtClean="0"/>
              <a:t>)</a:t>
            </a:r>
          </a:p>
          <a:p>
            <a:endParaRPr lang="en-US" dirty="0"/>
          </a:p>
          <a:p>
            <a:r>
              <a:rPr lang="en-US" i="1" dirty="0" smtClean="0"/>
              <a:t>S</a:t>
            </a:r>
            <a:r>
              <a:rPr lang="en-US" baseline="-25000" dirty="0" smtClean="0"/>
              <a:t>2</a:t>
            </a:r>
            <a:r>
              <a:rPr lang="en-US" dirty="0" smtClean="0"/>
              <a:t>(</a:t>
            </a:r>
            <a:r>
              <a:rPr lang="en-US" i="1" dirty="0" smtClean="0"/>
              <a:t>f</a:t>
            </a:r>
            <a:r>
              <a:rPr lang="en-US" dirty="0"/>
              <a:t>) = </a:t>
            </a:r>
            <a:r>
              <a:rPr lang="en-US" i="1" dirty="0">
                <a:latin typeface="Symbol" charset="2"/>
                <a:ea typeface="Symbol" charset="2"/>
                <a:cs typeface="Symbol" charset="2"/>
              </a:rPr>
              <a:t>a</a:t>
            </a:r>
            <a:r>
              <a:rPr lang="en-US" baseline="30000" dirty="0"/>
              <a:t>3</a:t>
            </a:r>
            <a:r>
              <a:rPr lang="en-US" i="1" dirty="0"/>
              <a:t> S</a:t>
            </a:r>
            <a:r>
              <a:rPr lang="en-US" baseline="-25000" dirty="0"/>
              <a:t>1</a:t>
            </a:r>
            <a:r>
              <a:rPr lang="en-US" dirty="0"/>
              <a:t>(</a:t>
            </a:r>
            <a:r>
              <a:rPr lang="en-US" i="1" dirty="0" err="1">
                <a:latin typeface="Symbol" charset="2"/>
                <a:ea typeface="Symbol" charset="2"/>
                <a:cs typeface="Symbol" charset="2"/>
              </a:rPr>
              <a:t>a</a:t>
            </a:r>
            <a:r>
              <a:rPr lang="en-US" i="1" dirty="0" err="1">
                <a:ea typeface="Symbol" charset="2"/>
                <a:cs typeface="Symbol" charset="2"/>
              </a:rPr>
              <a:t>f</a:t>
            </a:r>
            <a:r>
              <a:rPr lang="en-US" dirty="0"/>
              <a:t>) </a:t>
            </a:r>
          </a:p>
          <a:p>
            <a:endParaRPr lang="en-US" dirty="0"/>
          </a:p>
        </p:txBody>
      </p:sp>
    </p:spTree>
    <p:extLst>
      <p:ext uri="{BB962C8B-B14F-4D97-AF65-F5344CB8AC3E}">
        <p14:creationId xmlns:p14="http://schemas.microsoft.com/office/powerpoint/2010/main" val="2998088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57200" y="728700"/>
            <a:ext cx="8229600" cy="1066800"/>
          </a:xfrm>
        </p:spPr>
        <p:txBody>
          <a:bodyPr/>
          <a:lstStyle/>
          <a:p>
            <a:pPr eaLnBrk="1" hangingPunct="1"/>
            <a:r>
              <a:rPr lang="en-GB" dirty="0" smtClean="0"/>
              <a:t>Synthetic seismograms</a:t>
            </a:r>
            <a:endParaRPr lang="en-US" dirty="0" smtClean="0"/>
          </a:p>
        </p:txBody>
      </p:sp>
      <p:pic>
        <p:nvPicPr>
          <p:cNvPr id="11" name="Picture 10"/>
          <p:cNvPicPr/>
          <p:nvPr/>
        </p:nvPicPr>
        <p:blipFill>
          <a:blip r:embed="rId2"/>
          <a:stretch>
            <a:fillRect/>
          </a:stretch>
        </p:blipFill>
        <p:spPr>
          <a:xfrm>
            <a:off x="575556" y="2462748"/>
            <a:ext cx="5732145" cy="3558540"/>
          </a:xfrm>
          <a:prstGeom prst="rect">
            <a:avLst/>
          </a:prstGeom>
        </p:spPr>
      </p:pic>
      <p:sp>
        <p:nvSpPr>
          <p:cNvPr id="3" name="TextBox 2"/>
          <p:cNvSpPr txBox="1"/>
          <p:nvPr/>
        </p:nvSpPr>
        <p:spPr>
          <a:xfrm>
            <a:off x="2015716" y="2744924"/>
            <a:ext cx="521297" cy="369332"/>
          </a:xfrm>
          <a:prstGeom prst="rect">
            <a:avLst/>
          </a:prstGeom>
          <a:noFill/>
        </p:spPr>
        <p:txBody>
          <a:bodyPr wrap="none" rtlCol="0">
            <a:spAutoFit/>
          </a:bodyPr>
          <a:lstStyle/>
          <a:p>
            <a:r>
              <a:rPr lang="en-US" i="1" dirty="0"/>
              <a:t>g</a:t>
            </a:r>
            <a:r>
              <a:rPr lang="en-US" dirty="0" smtClean="0"/>
              <a:t>(</a:t>
            </a:r>
            <a:r>
              <a:rPr lang="en-US" i="1" dirty="0" smtClean="0"/>
              <a:t>t</a:t>
            </a:r>
            <a:r>
              <a:rPr lang="en-US" dirty="0" smtClean="0"/>
              <a:t>)</a:t>
            </a:r>
            <a:endParaRPr lang="en-US" dirty="0"/>
          </a:p>
        </p:txBody>
      </p:sp>
      <p:sp>
        <p:nvSpPr>
          <p:cNvPr id="12" name="TextBox 11"/>
          <p:cNvSpPr txBox="1"/>
          <p:nvPr/>
        </p:nvSpPr>
        <p:spPr>
          <a:xfrm>
            <a:off x="2015716" y="4427820"/>
            <a:ext cx="542136" cy="369332"/>
          </a:xfrm>
          <a:prstGeom prst="rect">
            <a:avLst/>
          </a:prstGeom>
          <a:noFill/>
        </p:spPr>
        <p:txBody>
          <a:bodyPr wrap="none" rtlCol="0">
            <a:spAutoFit/>
          </a:bodyPr>
          <a:lstStyle/>
          <a:p>
            <a:r>
              <a:rPr lang="en-US" i="1" dirty="0" smtClean="0"/>
              <a:t>G</a:t>
            </a:r>
            <a:r>
              <a:rPr lang="en-US" dirty="0" smtClean="0"/>
              <a:t>(</a:t>
            </a:r>
            <a:r>
              <a:rPr lang="en-US" i="1" dirty="0"/>
              <a:t>f</a:t>
            </a:r>
            <a:r>
              <a:rPr lang="en-US" dirty="0" smtClean="0"/>
              <a:t>)</a:t>
            </a:r>
            <a:endParaRPr lang="en-US" dirty="0"/>
          </a:p>
        </p:txBody>
      </p:sp>
      <p:sp>
        <p:nvSpPr>
          <p:cNvPr id="4" name="TextBox 3"/>
          <p:cNvSpPr txBox="1"/>
          <p:nvPr/>
        </p:nvSpPr>
        <p:spPr>
          <a:xfrm>
            <a:off x="6732240" y="2466196"/>
            <a:ext cx="1832553" cy="3970318"/>
          </a:xfrm>
          <a:prstGeom prst="rect">
            <a:avLst/>
          </a:prstGeom>
          <a:solidFill>
            <a:schemeClr val="bg1"/>
          </a:solidFill>
        </p:spPr>
        <p:txBody>
          <a:bodyPr wrap="none" rtlCol="0">
            <a:spAutoFit/>
          </a:bodyPr>
          <a:lstStyle/>
          <a:p>
            <a:r>
              <a:rPr lang="en-US" i="1" dirty="0"/>
              <a:t>x</a:t>
            </a:r>
            <a:r>
              <a:rPr lang="en-US" baseline="-25000" dirty="0" smtClean="0"/>
              <a:t>1</a:t>
            </a:r>
            <a:r>
              <a:rPr lang="en-US" dirty="0" smtClean="0"/>
              <a:t>(</a:t>
            </a:r>
            <a:r>
              <a:rPr lang="en-US" i="1" dirty="0" smtClean="0"/>
              <a:t>t</a:t>
            </a:r>
            <a:r>
              <a:rPr lang="en-US" dirty="0" smtClean="0"/>
              <a:t>) = </a:t>
            </a:r>
            <a:r>
              <a:rPr lang="en-US" i="1" dirty="0" smtClean="0"/>
              <a:t>s</a:t>
            </a:r>
            <a:r>
              <a:rPr lang="en-US" baseline="-25000" dirty="0" smtClean="0"/>
              <a:t>1</a:t>
            </a:r>
            <a:r>
              <a:rPr lang="en-US" dirty="0" smtClean="0"/>
              <a:t>(</a:t>
            </a:r>
            <a:r>
              <a:rPr lang="en-US" i="1" dirty="0" smtClean="0"/>
              <a:t>t</a:t>
            </a:r>
            <a:r>
              <a:rPr lang="en-US" dirty="0" smtClean="0"/>
              <a:t>)*</a:t>
            </a:r>
            <a:r>
              <a:rPr lang="en-US" i="1" dirty="0" smtClean="0"/>
              <a:t>g</a:t>
            </a:r>
            <a:r>
              <a:rPr lang="en-US" dirty="0" smtClean="0"/>
              <a:t>(</a:t>
            </a:r>
            <a:r>
              <a:rPr lang="en-US" i="1" dirty="0" smtClean="0"/>
              <a:t>t</a:t>
            </a:r>
            <a:r>
              <a:rPr lang="en-US" dirty="0" smtClean="0"/>
              <a:t>)</a:t>
            </a:r>
          </a:p>
          <a:p>
            <a:endParaRPr lang="en-US" dirty="0"/>
          </a:p>
          <a:p>
            <a:r>
              <a:rPr lang="en-US" i="1" dirty="0" smtClean="0"/>
              <a:t>x</a:t>
            </a:r>
            <a:r>
              <a:rPr lang="en-US" baseline="-25000" dirty="0" smtClean="0"/>
              <a:t>2</a:t>
            </a:r>
            <a:r>
              <a:rPr lang="en-US" dirty="0" smtClean="0"/>
              <a:t>(</a:t>
            </a:r>
            <a:r>
              <a:rPr lang="en-US" i="1" dirty="0" smtClean="0"/>
              <a:t>t</a:t>
            </a:r>
            <a:r>
              <a:rPr lang="en-US" dirty="0"/>
              <a:t>) = </a:t>
            </a:r>
            <a:r>
              <a:rPr lang="en-US" i="1" dirty="0" smtClean="0"/>
              <a:t>s</a:t>
            </a:r>
            <a:r>
              <a:rPr lang="en-US" baseline="-25000" dirty="0" smtClean="0"/>
              <a:t>2</a:t>
            </a:r>
            <a:r>
              <a:rPr lang="en-US" dirty="0" smtClean="0"/>
              <a:t>(</a:t>
            </a:r>
            <a:r>
              <a:rPr lang="en-US" i="1" dirty="0" smtClean="0"/>
              <a:t>t</a:t>
            </a:r>
            <a:r>
              <a:rPr lang="en-US" dirty="0"/>
              <a:t>)*</a:t>
            </a:r>
            <a:r>
              <a:rPr lang="en-US" i="1" dirty="0"/>
              <a:t>g</a:t>
            </a:r>
            <a:r>
              <a:rPr lang="en-US" dirty="0"/>
              <a:t>(</a:t>
            </a:r>
            <a:r>
              <a:rPr lang="en-US" i="1" dirty="0"/>
              <a:t>t</a:t>
            </a:r>
            <a:r>
              <a:rPr lang="en-US" dirty="0" smtClean="0"/>
              <a:t>)</a:t>
            </a:r>
          </a:p>
          <a:p>
            <a:endParaRPr lang="en-US" dirty="0"/>
          </a:p>
          <a:p>
            <a:r>
              <a:rPr lang="en-US" i="1" dirty="0" smtClean="0"/>
              <a:t>X</a:t>
            </a:r>
            <a:r>
              <a:rPr lang="en-US" baseline="-25000" dirty="0" smtClean="0"/>
              <a:t>1</a:t>
            </a:r>
            <a:r>
              <a:rPr lang="en-US" dirty="0" smtClean="0"/>
              <a:t>(</a:t>
            </a:r>
            <a:r>
              <a:rPr lang="en-US" i="1" dirty="0"/>
              <a:t>f</a:t>
            </a:r>
            <a:r>
              <a:rPr lang="en-US" dirty="0" smtClean="0"/>
              <a:t>) </a:t>
            </a:r>
            <a:r>
              <a:rPr lang="en-US" dirty="0"/>
              <a:t>= </a:t>
            </a:r>
            <a:r>
              <a:rPr lang="en-US" i="1" dirty="0" smtClean="0"/>
              <a:t>S</a:t>
            </a:r>
            <a:r>
              <a:rPr lang="en-US" baseline="-25000" dirty="0" smtClean="0"/>
              <a:t>1</a:t>
            </a:r>
            <a:r>
              <a:rPr lang="en-US" dirty="0" smtClean="0"/>
              <a:t>(</a:t>
            </a:r>
            <a:r>
              <a:rPr lang="en-US" i="1" dirty="0" smtClean="0"/>
              <a:t>f</a:t>
            </a:r>
            <a:r>
              <a:rPr lang="en-US" dirty="0" smtClean="0"/>
              <a:t>)</a:t>
            </a:r>
            <a:r>
              <a:rPr lang="en-US" i="1" dirty="0" smtClean="0"/>
              <a:t>G</a:t>
            </a:r>
            <a:r>
              <a:rPr lang="en-US" dirty="0" smtClean="0"/>
              <a:t>(</a:t>
            </a:r>
            <a:r>
              <a:rPr lang="en-US" i="1" dirty="0"/>
              <a:t>f</a:t>
            </a:r>
            <a:r>
              <a:rPr lang="en-US" dirty="0" smtClean="0"/>
              <a:t>)</a:t>
            </a:r>
            <a:endParaRPr lang="en-US" dirty="0"/>
          </a:p>
          <a:p>
            <a:endParaRPr lang="en-US" dirty="0"/>
          </a:p>
          <a:p>
            <a:r>
              <a:rPr lang="en-US" i="1" dirty="0" smtClean="0"/>
              <a:t>X</a:t>
            </a:r>
            <a:r>
              <a:rPr lang="en-US" baseline="-25000" dirty="0" smtClean="0"/>
              <a:t>2</a:t>
            </a:r>
            <a:r>
              <a:rPr lang="en-US" dirty="0" smtClean="0"/>
              <a:t>(</a:t>
            </a:r>
            <a:r>
              <a:rPr lang="en-US" i="1" dirty="0"/>
              <a:t>f</a:t>
            </a:r>
            <a:r>
              <a:rPr lang="en-US" dirty="0" smtClean="0"/>
              <a:t>) </a:t>
            </a:r>
            <a:r>
              <a:rPr lang="en-US" dirty="0"/>
              <a:t>= </a:t>
            </a:r>
            <a:r>
              <a:rPr lang="en-US" i="1" dirty="0" smtClean="0"/>
              <a:t>S</a:t>
            </a:r>
            <a:r>
              <a:rPr lang="en-US" baseline="-25000" dirty="0" smtClean="0"/>
              <a:t>2</a:t>
            </a:r>
            <a:r>
              <a:rPr lang="en-US" dirty="0" smtClean="0"/>
              <a:t>(</a:t>
            </a:r>
            <a:r>
              <a:rPr lang="en-US" i="1" dirty="0" smtClean="0"/>
              <a:t>f</a:t>
            </a:r>
            <a:r>
              <a:rPr lang="en-US" dirty="0" smtClean="0"/>
              <a:t>)</a:t>
            </a:r>
            <a:r>
              <a:rPr lang="en-US" i="1" dirty="0" smtClean="0"/>
              <a:t>G</a:t>
            </a:r>
            <a:r>
              <a:rPr lang="en-US" dirty="0" smtClean="0"/>
              <a:t>(</a:t>
            </a:r>
            <a:r>
              <a:rPr lang="en-US" i="1" dirty="0" smtClean="0"/>
              <a:t>f</a:t>
            </a:r>
            <a:r>
              <a:rPr lang="en-US" dirty="0" smtClean="0"/>
              <a:t>)</a:t>
            </a:r>
          </a:p>
          <a:p>
            <a:endParaRPr lang="en-US" dirty="0"/>
          </a:p>
          <a:p>
            <a:r>
              <a:rPr lang="en-US" i="1" dirty="0" smtClean="0"/>
              <a:t>R</a:t>
            </a:r>
            <a:r>
              <a:rPr lang="en-US" dirty="0" smtClean="0"/>
              <a:t>(</a:t>
            </a:r>
            <a:r>
              <a:rPr lang="en-US" i="1" dirty="0" smtClean="0"/>
              <a:t>f</a:t>
            </a:r>
            <a:r>
              <a:rPr lang="en-US" dirty="0" smtClean="0"/>
              <a:t>) = </a:t>
            </a:r>
            <a:r>
              <a:rPr lang="en-US" i="1" dirty="0" smtClean="0"/>
              <a:t>X</a:t>
            </a:r>
            <a:r>
              <a:rPr lang="en-US" baseline="-25000" dirty="0" smtClean="0"/>
              <a:t>2</a:t>
            </a:r>
            <a:r>
              <a:rPr lang="en-US" dirty="0" smtClean="0"/>
              <a:t>(</a:t>
            </a:r>
            <a:r>
              <a:rPr lang="en-US" i="1" dirty="0" smtClean="0"/>
              <a:t>f</a:t>
            </a:r>
            <a:r>
              <a:rPr lang="en-US" dirty="0" smtClean="0"/>
              <a:t>) /</a:t>
            </a:r>
            <a:r>
              <a:rPr lang="en-US" i="1" dirty="0" smtClean="0"/>
              <a:t> X</a:t>
            </a:r>
            <a:r>
              <a:rPr lang="en-US" baseline="-25000" dirty="0" smtClean="0"/>
              <a:t>1</a:t>
            </a:r>
            <a:r>
              <a:rPr lang="en-US" dirty="0" smtClean="0"/>
              <a:t>(</a:t>
            </a:r>
            <a:r>
              <a:rPr lang="en-US" i="1" dirty="0" smtClean="0"/>
              <a:t>f</a:t>
            </a:r>
            <a:r>
              <a:rPr lang="en-US" dirty="0" smtClean="0"/>
              <a:t>) </a:t>
            </a:r>
            <a:endParaRPr lang="en-US" dirty="0"/>
          </a:p>
          <a:p>
            <a:endParaRPr lang="en-US" dirty="0"/>
          </a:p>
          <a:p>
            <a:r>
              <a:rPr lang="en-US" i="1" dirty="0" smtClean="0"/>
              <a:t>R</a:t>
            </a:r>
            <a:r>
              <a:rPr lang="en-US" dirty="0" smtClean="0"/>
              <a:t>(</a:t>
            </a:r>
            <a:r>
              <a:rPr lang="en-US" i="1" dirty="0" smtClean="0"/>
              <a:t>f</a:t>
            </a:r>
            <a:r>
              <a:rPr lang="en-US" dirty="0" smtClean="0"/>
              <a:t>)</a:t>
            </a:r>
            <a:r>
              <a:rPr lang="en-US" dirty="0"/>
              <a:t> </a:t>
            </a:r>
            <a:r>
              <a:rPr lang="en-US" dirty="0" smtClean="0"/>
              <a:t>= </a:t>
            </a:r>
            <a:r>
              <a:rPr lang="en-US" i="1" dirty="0" smtClean="0"/>
              <a:t>S</a:t>
            </a:r>
            <a:r>
              <a:rPr lang="en-US" baseline="-25000" dirty="0" smtClean="0"/>
              <a:t>2</a:t>
            </a:r>
            <a:r>
              <a:rPr lang="en-US" dirty="0" smtClean="0"/>
              <a:t>(</a:t>
            </a:r>
            <a:r>
              <a:rPr lang="en-US" i="1" dirty="0" smtClean="0"/>
              <a:t>f</a:t>
            </a:r>
            <a:r>
              <a:rPr lang="en-US" dirty="0"/>
              <a:t>) /</a:t>
            </a:r>
            <a:r>
              <a:rPr lang="en-US" i="1" dirty="0"/>
              <a:t> </a:t>
            </a:r>
            <a:r>
              <a:rPr lang="en-US" i="1" dirty="0" smtClean="0"/>
              <a:t>S</a:t>
            </a:r>
            <a:r>
              <a:rPr lang="en-US" baseline="-25000" dirty="0" smtClean="0"/>
              <a:t>1</a:t>
            </a:r>
            <a:r>
              <a:rPr lang="en-US" dirty="0" smtClean="0"/>
              <a:t>(</a:t>
            </a:r>
            <a:r>
              <a:rPr lang="en-US" i="1" dirty="0" smtClean="0"/>
              <a:t>f</a:t>
            </a:r>
            <a:r>
              <a:rPr lang="en-US" dirty="0" smtClean="0"/>
              <a:t>)</a:t>
            </a:r>
          </a:p>
          <a:p>
            <a:endParaRPr lang="en-US" dirty="0"/>
          </a:p>
          <a:p>
            <a:r>
              <a:rPr lang="en-US" i="1" dirty="0" smtClean="0"/>
              <a:t>S</a:t>
            </a:r>
            <a:r>
              <a:rPr lang="en-US" baseline="-25000" dirty="0" smtClean="0"/>
              <a:t>2</a:t>
            </a:r>
            <a:r>
              <a:rPr lang="en-US" dirty="0" smtClean="0"/>
              <a:t>(</a:t>
            </a:r>
            <a:r>
              <a:rPr lang="en-US" i="1" dirty="0" smtClean="0"/>
              <a:t>f</a:t>
            </a:r>
            <a:r>
              <a:rPr lang="en-US" dirty="0"/>
              <a:t>) = </a:t>
            </a:r>
            <a:r>
              <a:rPr lang="en-US" i="1" dirty="0">
                <a:latin typeface="Symbol" charset="2"/>
                <a:ea typeface="Symbol" charset="2"/>
                <a:cs typeface="Symbol" charset="2"/>
              </a:rPr>
              <a:t>a</a:t>
            </a:r>
            <a:r>
              <a:rPr lang="en-US" baseline="30000" dirty="0"/>
              <a:t>3</a:t>
            </a:r>
            <a:r>
              <a:rPr lang="en-US" i="1" dirty="0"/>
              <a:t> S</a:t>
            </a:r>
            <a:r>
              <a:rPr lang="en-US" baseline="-25000" dirty="0"/>
              <a:t>1</a:t>
            </a:r>
            <a:r>
              <a:rPr lang="en-US" dirty="0"/>
              <a:t>(</a:t>
            </a:r>
            <a:r>
              <a:rPr lang="en-US" i="1" dirty="0" err="1">
                <a:latin typeface="Symbol" charset="2"/>
                <a:ea typeface="Symbol" charset="2"/>
                <a:cs typeface="Symbol" charset="2"/>
              </a:rPr>
              <a:t>a</a:t>
            </a:r>
            <a:r>
              <a:rPr lang="en-US" i="1" dirty="0" err="1">
                <a:ea typeface="Symbol" charset="2"/>
                <a:cs typeface="Symbol" charset="2"/>
              </a:rPr>
              <a:t>f</a:t>
            </a:r>
            <a:r>
              <a:rPr lang="en-US" dirty="0"/>
              <a:t>) </a:t>
            </a:r>
          </a:p>
          <a:p>
            <a:endParaRPr lang="en-US" dirty="0"/>
          </a:p>
        </p:txBody>
      </p:sp>
      <p:sp>
        <p:nvSpPr>
          <p:cNvPr id="2" name="Rectangle 1"/>
          <p:cNvSpPr/>
          <p:nvPr/>
        </p:nvSpPr>
        <p:spPr>
          <a:xfrm>
            <a:off x="6732240" y="5157192"/>
            <a:ext cx="1832553" cy="100811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Arrow Connector 5"/>
          <p:cNvCxnSpPr/>
          <p:nvPr/>
        </p:nvCxnSpPr>
        <p:spPr>
          <a:xfrm>
            <a:off x="6984268" y="4977172"/>
            <a:ext cx="0" cy="28803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2108570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57200" y="224644"/>
            <a:ext cx="8229600" cy="1066800"/>
          </a:xfrm>
        </p:spPr>
        <p:txBody>
          <a:bodyPr>
            <a:normAutofit/>
          </a:bodyPr>
          <a:lstStyle/>
          <a:p>
            <a:r>
              <a:rPr lang="en-GB" smtClean="0">
                <a:cs typeface="Arial" pitchFamily="34" charset="0"/>
              </a:rPr>
              <a:t>NK </a:t>
            </a:r>
            <a:r>
              <a:rPr lang="en-GB" dirty="0">
                <a:cs typeface="Arial" pitchFamily="34" charset="0"/>
              </a:rPr>
              <a:t>events</a:t>
            </a:r>
          </a:p>
        </p:txBody>
      </p:sp>
      <p:sp>
        <p:nvSpPr>
          <p:cNvPr id="3" name="TextBox 2"/>
          <p:cNvSpPr txBox="1"/>
          <p:nvPr/>
        </p:nvSpPr>
        <p:spPr>
          <a:xfrm>
            <a:off x="2915800" y="5903984"/>
            <a:ext cx="3096360" cy="369332"/>
          </a:xfrm>
          <a:prstGeom prst="rect">
            <a:avLst/>
          </a:prstGeom>
          <a:noFill/>
        </p:spPr>
        <p:txBody>
          <a:bodyPr wrap="none" rtlCol="0">
            <a:spAutoFit/>
          </a:bodyPr>
          <a:lstStyle/>
          <a:p>
            <a:r>
              <a:rPr lang="en-US" dirty="0" smtClean="0"/>
              <a:t>Amplitudes are m/s    Time </a:t>
            </a:r>
            <a:r>
              <a:rPr lang="en-US" smtClean="0"/>
              <a:t>is s.</a:t>
            </a:r>
            <a:endParaRPr lang="en-US" dirty="0"/>
          </a:p>
        </p:txBody>
      </p:sp>
      <p:grpSp>
        <p:nvGrpSpPr>
          <p:cNvPr id="12" name="Group 11"/>
          <p:cNvGrpSpPr/>
          <p:nvPr/>
        </p:nvGrpSpPr>
        <p:grpSpPr>
          <a:xfrm>
            <a:off x="1256180" y="1163955"/>
            <a:ext cx="6808208" cy="4530090"/>
            <a:chOff x="1256180" y="1163955"/>
            <a:chExt cx="6808208" cy="4530090"/>
          </a:xfrm>
        </p:grpSpPr>
        <p:pic>
          <p:nvPicPr>
            <p:cNvPr id="5" name="Picture 4"/>
            <p:cNvPicPr/>
            <p:nvPr/>
          </p:nvPicPr>
          <p:blipFill>
            <a:blip r:embed="rId3"/>
            <a:stretch>
              <a:fillRect/>
            </a:stretch>
          </p:blipFill>
          <p:spPr>
            <a:xfrm>
              <a:off x="2310653" y="1163955"/>
              <a:ext cx="5753735" cy="4530090"/>
            </a:xfrm>
            <a:prstGeom prst="rect">
              <a:avLst/>
            </a:prstGeom>
          </p:spPr>
        </p:pic>
        <p:sp>
          <p:nvSpPr>
            <p:cNvPr id="10" name="Rectangle 9"/>
            <p:cNvSpPr/>
            <p:nvPr/>
          </p:nvSpPr>
          <p:spPr>
            <a:xfrm>
              <a:off x="1256180" y="1163955"/>
              <a:ext cx="1515620" cy="45300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1448518" y="1650286"/>
              <a:ext cx="1143262" cy="338554"/>
            </a:xfrm>
            <a:prstGeom prst="rect">
              <a:avLst/>
            </a:prstGeom>
            <a:noFill/>
          </p:spPr>
          <p:txBody>
            <a:bodyPr wrap="none" rtlCol="0">
              <a:spAutoFit/>
            </a:bodyPr>
            <a:lstStyle/>
            <a:p>
              <a:r>
                <a:rPr lang="en-GB" sz="1600" dirty="0"/>
                <a:t>2006-10-09</a:t>
              </a:r>
              <a:endParaRPr lang="en-US" sz="1600" dirty="0"/>
            </a:p>
          </p:txBody>
        </p:sp>
        <p:sp>
          <p:nvSpPr>
            <p:cNvPr id="4" name="TextBox 3"/>
            <p:cNvSpPr txBox="1"/>
            <p:nvPr/>
          </p:nvSpPr>
          <p:spPr>
            <a:xfrm>
              <a:off x="1446774" y="2437148"/>
              <a:ext cx="1143262" cy="338554"/>
            </a:xfrm>
            <a:prstGeom prst="rect">
              <a:avLst/>
            </a:prstGeom>
            <a:noFill/>
          </p:spPr>
          <p:txBody>
            <a:bodyPr wrap="none" rtlCol="0">
              <a:spAutoFit/>
            </a:bodyPr>
            <a:lstStyle/>
            <a:p>
              <a:r>
                <a:rPr lang="en-GB" sz="1600" dirty="0"/>
                <a:t>2009-05-25</a:t>
              </a:r>
              <a:endParaRPr lang="en-US" sz="1600" dirty="0"/>
            </a:p>
          </p:txBody>
        </p:sp>
        <p:sp>
          <p:nvSpPr>
            <p:cNvPr id="6" name="TextBox 5"/>
            <p:cNvSpPr txBox="1"/>
            <p:nvPr/>
          </p:nvSpPr>
          <p:spPr>
            <a:xfrm>
              <a:off x="1446774" y="3198458"/>
              <a:ext cx="1143262" cy="338554"/>
            </a:xfrm>
            <a:prstGeom prst="rect">
              <a:avLst/>
            </a:prstGeom>
            <a:noFill/>
          </p:spPr>
          <p:txBody>
            <a:bodyPr wrap="none" rtlCol="0">
              <a:spAutoFit/>
            </a:bodyPr>
            <a:lstStyle/>
            <a:p>
              <a:r>
                <a:rPr lang="en-GB" sz="1600" dirty="0"/>
                <a:t>2013-02-12</a:t>
              </a:r>
              <a:endParaRPr lang="en-US" sz="1600" dirty="0"/>
            </a:p>
          </p:txBody>
        </p:sp>
        <p:sp>
          <p:nvSpPr>
            <p:cNvPr id="7" name="TextBox 6"/>
            <p:cNvSpPr txBox="1"/>
            <p:nvPr/>
          </p:nvSpPr>
          <p:spPr>
            <a:xfrm>
              <a:off x="1482778" y="3990546"/>
              <a:ext cx="1143262" cy="338554"/>
            </a:xfrm>
            <a:prstGeom prst="rect">
              <a:avLst/>
            </a:prstGeom>
            <a:noFill/>
          </p:spPr>
          <p:txBody>
            <a:bodyPr wrap="none" rtlCol="0">
              <a:spAutoFit/>
            </a:bodyPr>
            <a:lstStyle/>
            <a:p>
              <a:r>
                <a:rPr lang="en-GB" sz="1600" dirty="0"/>
                <a:t>2016-01-06</a:t>
              </a:r>
              <a:endParaRPr lang="en-US" sz="1600" dirty="0"/>
            </a:p>
          </p:txBody>
        </p:sp>
        <p:sp>
          <p:nvSpPr>
            <p:cNvPr id="8" name="TextBox 7"/>
            <p:cNvSpPr txBox="1"/>
            <p:nvPr/>
          </p:nvSpPr>
          <p:spPr>
            <a:xfrm>
              <a:off x="1484522" y="4746630"/>
              <a:ext cx="1143262" cy="338554"/>
            </a:xfrm>
            <a:prstGeom prst="rect">
              <a:avLst/>
            </a:prstGeom>
            <a:noFill/>
          </p:spPr>
          <p:txBody>
            <a:bodyPr wrap="none" rtlCol="0">
              <a:spAutoFit/>
            </a:bodyPr>
            <a:lstStyle/>
            <a:p>
              <a:r>
                <a:rPr lang="en-GB" sz="1600" dirty="0"/>
                <a:t>2016-09-09</a:t>
              </a:r>
              <a:endParaRPr lang="en-US" sz="1600" dirty="0"/>
            </a:p>
          </p:txBody>
        </p:sp>
      </p:grpSp>
    </p:spTree>
    <p:extLst>
      <p:ext uri="{BB962C8B-B14F-4D97-AF65-F5344CB8AC3E}">
        <p14:creationId xmlns:p14="http://schemas.microsoft.com/office/powerpoint/2010/main" val="12263047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57200" y="584684"/>
            <a:ext cx="8229600" cy="1066800"/>
          </a:xfrm>
        </p:spPr>
        <p:txBody>
          <a:bodyPr>
            <a:normAutofit/>
          </a:bodyPr>
          <a:lstStyle/>
          <a:p>
            <a:r>
              <a:rPr lang="en-GB" dirty="0" smtClean="0">
                <a:cs typeface="Arial" pitchFamily="34" charset="0"/>
              </a:rPr>
              <a:t>Spectral ratio NK13/NK09</a:t>
            </a:r>
            <a:endParaRPr lang="en-GB" dirty="0">
              <a:cs typeface="Arial" pitchFamily="34" charset="0"/>
            </a:endParaRPr>
          </a:p>
        </p:txBody>
      </p:sp>
      <p:grpSp>
        <p:nvGrpSpPr>
          <p:cNvPr id="5" name="Group 4"/>
          <p:cNvGrpSpPr/>
          <p:nvPr/>
        </p:nvGrpSpPr>
        <p:grpSpPr>
          <a:xfrm>
            <a:off x="719572" y="1723169"/>
            <a:ext cx="5732145" cy="3902075"/>
            <a:chOff x="1684171" y="1723169"/>
            <a:chExt cx="5732145" cy="3902075"/>
          </a:xfrm>
        </p:grpSpPr>
        <p:pic>
          <p:nvPicPr>
            <p:cNvPr id="4" name="Picture 3"/>
            <p:cNvPicPr/>
            <p:nvPr/>
          </p:nvPicPr>
          <p:blipFill>
            <a:blip r:embed="rId3"/>
            <a:stretch>
              <a:fillRect/>
            </a:stretch>
          </p:blipFill>
          <p:spPr>
            <a:xfrm>
              <a:off x="1684171" y="1723169"/>
              <a:ext cx="5732145" cy="3902075"/>
            </a:xfrm>
            <a:prstGeom prst="rect">
              <a:avLst/>
            </a:prstGeom>
          </p:spPr>
        </p:pic>
        <p:sp>
          <p:nvSpPr>
            <p:cNvPr id="2" name="TextBox 1"/>
            <p:cNvSpPr txBox="1"/>
            <p:nvPr/>
          </p:nvSpPr>
          <p:spPr>
            <a:xfrm>
              <a:off x="3189076" y="4365104"/>
              <a:ext cx="482824" cy="369332"/>
            </a:xfrm>
            <a:prstGeom prst="rect">
              <a:avLst/>
            </a:prstGeom>
            <a:noFill/>
          </p:spPr>
          <p:txBody>
            <a:bodyPr wrap="none" rtlCol="0">
              <a:spAutoFit/>
            </a:bodyPr>
            <a:lstStyle/>
            <a:p>
              <a:r>
                <a:rPr lang="en-US" i="1" dirty="0"/>
                <a:t>r</a:t>
              </a:r>
              <a:r>
                <a:rPr lang="en-US" dirty="0" smtClean="0"/>
                <a:t>(</a:t>
              </a:r>
              <a:r>
                <a:rPr lang="en-US" i="1" dirty="0" smtClean="0"/>
                <a:t>t</a:t>
              </a:r>
              <a:r>
                <a:rPr lang="en-US" dirty="0" smtClean="0"/>
                <a:t>)</a:t>
              </a:r>
              <a:endParaRPr lang="en-US" dirty="0"/>
            </a:p>
          </p:txBody>
        </p:sp>
        <p:sp>
          <p:nvSpPr>
            <p:cNvPr id="6" name="TextBox 5"/>
            <p:cNvSpPr txBox="1"/>
            <p:nvPr/>
          </p:nvSpPr>
          <p:spPr>
            <a:xfrm>
              <a:off x="5688124" y="4401108"/>
              <a:ext cx="732893" cy="369332"/>
            </a:xfrm>
            <a:prstGeom prst="rect">
              <a:avLst/>
            </a:prstGeom>
            <a:noFill/>
          </p:spPr>
          <p:txBody>
            <a:bodyPr wrap="none" rtlCol="0">
              <a:spAutoFit/>
            </a:bodyPr>
            <a:lstStyle/>
            <a:p>
              <a:r>
                <a:rPr lang="en-US" dirty="0" smtClean="0"/>
                <a:t>|</a:t>
              </a:r>
              <a:r>
                <a:rPr lang="en-US" i="1" dirty="0" smtClean="0"/>
                <a:t>R</a:t>
              </a:r>
              <a:r>
                <a:rPr lang="en-US" dirty="0" smtClean="0"/>
                <a:t>(</a:t>
              </a:r>
              <a:r>
                <a:rPr lang="en-US" i="1" dirty="0" smtClean="0"/>
                <a:t>f</a:t>
              </a:r>
              <a:r>
                <a:rPr lang="en-US" dirty="0" smtClean="0"/>
                <a:t>)|</a:t>
              </a:r>
              <a:endParaRPr lang="en-US" dirty="0"/>
            </a:p>
          </p:txBody>
        </p:sp>
      </p:grpSp>
      <p:sp>
        <p:nvSpPr>
          <p:cNvPr id="3" name="TextBox 2"/>
          <p:cNvSpPr txBox="1"/>
          <p:nvPr/>
        </p:nvSpPr>
        <p:spPr>
          <a:xfrm>
            <a:off x="1475656" y="5697252"/>
            <a:ext cx="4297908" cy="369332"/>
          </a:xfrm>
          <a:prstGeom prst="rect">
            <a:avLst/>
          </a:prstGeom>
          <a:noFill/>
        </p:spPr>
        <p:txBody>
          <a:bodyPr wrap="none" rtlCol="0">
            <a:spAutoFit/>
          </a:bodyPr>
          <a:lstStyle/>
          <a:p>
            <a:r>
              <a:rPr lang="en-US" dirty="0" smtClean="0"/>
              <a:t>NK13 and NK09 were less than 1 km apart*.</a:t>
            </a:r>
            <a:endParaRPr lang="en-US" dirty="0"/>
          </a:p>
        </p:txBody>
      </p:sp>
      <p:sp>
        <p:nvSpPr>
          <p:cNvPr id="7" name="Rectangle 6"/>
          <p:cNvSpPr/>
          <p:nvPr/>
        </p:nvSpPr>
        <p:spPr>
          <a:xfrm>
            <a:off x="6552220" y="2348880"/>
            <a:ext cx="2412268" cy="20162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p:nvPr/>
        </p:nvPicPr>
        <p:blipFill>
          <a:blip r:embed="rId4"/>
          <a:stretch>
            <a:fillRect/>
          </a:stretch>
        </p:blipFill>
        <p:spPr>
          <a:xfrm>
            <a:off x="6703392" y="2564904"/>
            <a:ext cx="1983408" cy="611944"/>
          </a:xfrm>
          <a:prstGeom prst="rect">
            <a:avLst/>
          </a:prstGeom>
        </p:spPr>
      </p:pic>
      <p:pic>
        <p:nvPicPr>
          <p:cNvPr id="9" name="Picture 8"/>
          <p:cNvPicPr/>
          <p:nvPr/>
        </p:nvPicPr>
        <p:blipFill>
          <a:blip r:embed="rId5"/>
          <a:stretch>
            <a:fillRect/>
          </a:stretch>
        </p:blipFill>
        <p:spPr>
          <a:xfrm>
            <a:off x="6732240" y="3717032"/>
            <a:ext cx="1728192" cy="373236"/>
          </a:xfrm>
          <a:prstGeom prst="rect">
            <a:avLst/>
          </a:prstGeom>
        </p:spPr>
      </p:pic>
      <p:sp>
        <p:nvSpPr>
          <p:cNvPr id="10" name="TextBox 9"/>
          <p:cNvSpPr txBox="1"/>
          <p:nvPr/>
        </p:nvSpPr>
        <p:spPr>
          <a:xfrm>
            <a:off x="719572" y="6237312"/>
            <a:ext cx="5732145" cy="461665"/>
          </a:xfrm>
          <a:prstGeom prst="rect">
            <a:avLst/>
          </a:prstGeom>
          <a:noFill/>
        </p:spPr>
        <p:txBody>
          <a:bodyPr wrap="square" rtlCol="0">
            <a:spAutoFit/>
          </a:bodyPr>
          <a:lstStyle/>
          <a:p>
            <a:r>
              <a:rPr lang="en-GB" sz="1200" smtClean="0"/>
              <a:t>*Zhang</a:t>
            </a:r>
            <a:r>
              <a:rPr lang="en-GB" sz="1200" dirty="0"/>
              <a:t>, M. and L. Wen, 2013, High precision location and yield of North Korea’s 2013 nuclear test: </a:t>
            </a:r>
            <a:r>
              <a:rPr lang="en-GB" sz="1200" i="1" dirty="0"/>
              <a:t>Geophysical Research Letters</a:t>
            </a:r>
            <a:r>
              <a:rPr lang="en-GB" sz="1200" dirty="0"/>
              <a:t>, 40, 2941-2946, doi:10.1002/grl.50607, 2013</a:t>
            </a:r>
            <a:r>
              <a:rPr lang="en-GB" sz="1200" dirty="0" smtClean="0"/>
              <a:t>.</a:t>
            </a:r>
            <a:endParaRPr lang="en-GB" sz="1200" dirty="0"/>
          </a:p>
        </p:txBody>
      </p:sp>
    </p:spTree>
    <p:extLst>
      <p:ext uri="{BB962C8B-B14F-4D97-AF65-F5344CB8AC3E}">
        <p14:creationId xmlns:p14="http://schemas.microsoft.com/office/powerpoint/2010/main" val="33986280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457200" y="579437"/>
            <a:ext cx="8229600" cy="1066800"/>
          </a:xfrm>
        </p:spPr>
        <p:txBody>
          <a:bodyPr/>
          <a:lstStyle/>
          <a:p>
            <a:pPr eaLnBrk="1" hangingPunct="1"/>
            <a:r>
              <a:rPr lang="en-GB" dirty="0" smtClean="0"/>
              <a:t>Acknowledgments</a:t>
            </a:r>
            <a:endParaRPr lang="en-US" dirty="0" smtClean="0"/>
          </a:p>
        </p:txBody>
      </p:sp>
      <p:sp>
        <p:nvSpPr>
          <p:cNvPr id="30723" name="Rectangle 3"/>
          <p:cNvSpPr>
            <a:spLocks noGrp="1" noChangeArrowheads="1"/>
          </p:cNvSpPr>
          <p:nvPr>
            <p:ph type="body" idx="1"/>
          </p:nvPr>
        </p:nvSpPr>
        <p:spPr>
          <a:xfrm>
            <a:off x="457200" y="1676401"/>
            <a:ext cx="8229600" cy="4648199"/>
          </a:xfrm>
        </p:spPr>
        <p:txBody>
          <a:bodyPr>
            <a:normAutofit/>
          </a:bodyPr>
          <a:lstStyle/>
          <a:p>
            <a:r>
              <a:rPr lang="en-US" sz="2400" dirty="0" smtClean="0"/>
              <a:t>David Bowers - </a:t>
            </a:r>
            <a:r>
              <a:rPr lang="en-US" sz="2400" dirty="0" err="1" smtClean="0"/>
              <a:t>Blacknest</a:t>
            </a:r>
            <a:endParaRPr lang="en-US" sz="2400" dirty="0" smtClean="0"/>
          </a:p>
          <a:p>
            <a:r>
              <a:rPr lang="en-US" sz="2400" dirty="0" smtClean="0"/>
              <a:t>Steven Gibbons – </a:t>
            </a:r>
            <a:r>
              <a:rPr lang="en-US" sz="2400" dirty="0" err="1" smtClean="0"/>
              <a:t>Norsar</a:t>
            </a:r>
            <a:endParaRPr lang="en-US" sz="2400" dirty="0" smtClean="0"/>
          </a:p>
          <a:p>
            <a:r>
              <a:rPr lang="en-US" sz="2400" dirty="0" smtClean="0"/>
              <a:t>Bob Pearce - CTBTO</a:t>
            </a:r>
          </a:p>
          <a:p>
            <a:r>
              <a:rPr lang="en-US" sz="2400" dirty="0" smtClean="0"/>
              <a:t>David Wright –Edinburgh</a:t>
            </a:r>
          </a:p>
          <a:p>
            <a:r>
              <a:rPr lang="en-US" sz="2400" dirty="0" smtClean="0"/>
              <a:t>Elizabeth Salter, </a:t>
            </a:r>
            <a:r>
              <a:rPr lang="en-US" sz="2400" dirty="0" err="1" smtClean="0"/>
              <a:t>Nandini</a:t>
            </a:r>
            <a:r>
              <a:rPr lang="en-US" sz="2400" dirty="0" smtClean="0"/>
              <a:t> </a:t>
            </a:r>
            <a:r>
              <a:rPr lang="en-US" sz="2400" dirty="0" err="1" smtClean="0"/>
              <a:t>Nagra</a:t>
            </a:r>
            <a:r>
              <a:rPr lang="en-US" sz="2400" dirty="0" smtClean="0"/>
              <a:t>, </a:t>
            </a:r>
            <a:r>
              <a:rPr lang="en-US" sz="2400" dirty="0" err="1" smtClean="0"/>
              <a:t>Juncheng</a:t>
            </a:r>
            <a:r>
              <a:rPr lang="en-US" sz="2400" dirty="0" smtClean="0"/>
              <a:t> Dai - Students </a:t>
            </a:r>
          </a:p>
        </p:txBody>
      </p:sp>
    </p:spTree>
    <p:extLst>
      <p:ext uri="{BB962C8B-B14F-4D97-AF65-F5344CB8AC3E}">
        <p14:creationId xmlns:p14="http://schemas.microsoft.com/office/powerpoint/2010/main" val="185958038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57200" y="224644"/>
            <a:ext cx="8229600" cy="1066800"/>
          </a:xfrm>
        </p:spPr>
        <p:txBody>
          <a:bodyPr>
            <a:normAutofit fontScale="90000"/>
          </a:bodyPr>
          <a:lstStyle/>
          <a:p>
            <a:r>
              <a:rPr lang="en-GB" smtClean="0">
                <a:cs typeface="Arial" pitchFamily="34" charset="0"/>
              </a:rPr>
              <a:t>Uncalibrated source </a:t>
            </a:r>
            <a:r>
              <a:rPr lang="en-GB" dirty="0">
                <a:cs typeface="Arial" pitchFamily="34" charset="0"/>
              </a:rPr>
              <a:t>time </a:t>
            </a:r>
            <a:r>
              <a:rPr lang="en-GB" dirty="0" smtClean="0">
                <a:cs typeface="Arial" pitchFamily="34" charset="0"/>
              </a:rPr>
              <a:t>functions: NK09 andNK13</a:t>
            </a:r>
            <a:endParaRPr lang="en-GB" dirty="0">
              <a:cs typeface="Arial" pitchFamily="34" charset="0"/>
            </a:endParaRPr>
          </a:p>
        </p:txBody>
      </p:sp>
      <p:sp>
        <p:nvSpPr>
          <p:cNvPr id="5" name="TextBox 4"/>
          <p:cNvSpPr txBox="1"/>
          <p:nvPr/>
        </p:nvSpPr>
        <p:spPr>
          <a:xfrm>
            <a:off x="1007604" y="2411596"/>
            <a:ext cx="688010" cy="369332"/>
          </a:xfrm>
          <a:prstGeom prst="rect">
            <a:avLst/>
          </a:prstGeom>
          <a:noFill/>
        </p:spPr>
        <p:txBody>
          <a:bodyPr wrap="none" rtlCol="0">
            <a:spAutoFit/>
          </a:bodyPr>
          <a:lstStyle/>
          <a:p>
            <a:pPr algn="ctr"/>
            <a:r>
              <a:rPr lang="en-US" smtClean="0"/>
              <a:t>NK13</a:t>
            </a:r>
            <a:endParaRPr lang="en-US" dirty="0"/>
          </a:p>
        </p:txBody>
      </p:sp>
      <p:sp>
        <p:nvSpPr>
          <p:cNvPr id="6" name="TextBox 5"/>
          <p:cNvSpPr txBox="1"/>
          <p:nvPr/>
        </p:nvSpPr>
        <p:spPr>
          <a:xfrm>
            <a:off x="1003670" y="3933056"/>
            <a:ext cx="688010" cy="369332"/>
          </a:xfrm>
          <a:prstGeom prst="rect">
            <a:avLst/>
          </a:prstGeom>
          <a:noFill/>
        </p:spPr>
        <p:txBody>
          <a:bodyPr wrap="none" rtlCol="0">
            <a:spAutoFit/>
          </a:bodyPr>
          <a:lstStyle/>
          <a:p>
            <a:pPr algn="ctr"/>
            <a:r>
              <a:rPr lang="en-US" smtClean="0"/>
              <a:t>NK09</a:t>
            </a:r>
            <a:endParaRPr lang="en-US" dirty="0"/>
          </a:p>
        </p:txBody>
      </p:sp>
      <p:sp>
        <p:nvSpPr>
          <p:cNvPr id="7" name="TextBox 6"/>
          <p:cNvSpPr txBox="1"/>
          <p:nvPr/>
        </p:nvSpPr>
        <p:spPr>
          <a:xfrm>
            <a:off x="2512091" y="5409220"/>
            <a:ext cx="943785" cy="646331"/>
          </a:xfrm>
          <a:prstGeom prst="rect">
            <a:avLst/>
          </a:prstGeom>
          <a:noFill/>
        </p:spPr>
        <p:txBody>
          <a:bodyPr wrap="none" rtlCol="0">
            <a:spAutoFit/>
          </a:bodyPr>
          <a:lstStyle/>
          <a:p>
            <a:pPr algn="ctr"/>
            <a:r>
              <a:rPr lang="en-US" dirty="0" smtClean="0"/>
              <a:t>Injected</a:t>
            </a:r>
          </a:p>
          <a:p>
            <a:pPr algn="ctr"/>
            <a:r>
              <a:rPr lang="en-US" dirty="0" smtClean="0"/>
              <a:t>volume</a:t>
            </a:r>
            <a:endParaRPr lang="en-US" dirty="0"/>
          </a:p>
        </p:txBody>
      </p:sp>
      <p:sp>
        <p:nvSpPr>
          <p:cNvPr id="8" name="TextBox 7"/>
          <p:cNvSpPr txBox="1"/>
          <p:nvPr/>
        </p:nvSpPr>
        <p:spPr>
          <a:xfrm>
            <a:off x="4137113" y="5435932"/>
            <a:ext cx="902939" cy="646331"/>
          </a:xfrm>
          <a:prstGeom prst="rect">
            <a:avLst/>
          </a:prstGeom>
          <a:noFill/>
        </p:spPr>
        <p:txBody>
          <a:bodyPr wrap="none" rtlCol="0">
            <a:spAutoFit/>
          </a:bodyPr>
          <a:lstStyle/>
          <a:p>
            <a:pPr algn="ctr"/>
            <a:r>
              <a:rPr lang="en-US" dirty="0" smtClean="0"/>
              <a:t>Volume</a:t>
            </a:r>
          </a:p>
          <a:p>
            <a:pPr algn="ctr"/>
            <a:r>
              <a:rPr lang="en-US" dirty="0" smtClean="0"/>
              <a:t>rate</a:t>
            </a:r>
            <a:endParaRPr lang="en-US" dirty="0"/>
          </a:p>
        </p:txBody>
      </p:sp>
      <p:sp>
        <p:nvSpPr>
          <p:cNvPr id="9" name="TextBox 8"/>
          <p:cNvSpPr txBox="1"/>
          <p:nvPr/>
        </p:nvSpPr>
        <p:spPr>
          <a:xfrm>
            <a:off x="5309649" y="5409220"/>
            <a:ext cx="2106667" cy="646331"/>
          </a:xfrm>
          <a:prstGeom prst="rect">
            <a:avLst/>
          </a:prstGeom>
          <a:noFill/>
        </p:spPr>
        <p:txBody>
          <a:bodyPr wrap="none" rtlCol="0">
            <a:spAutoFit/>
          </a:bodyPr>
          <a:lstStyle/>
          <a:p>
            <a:pPr algn="ctr"/>
            <a:r>
              <a:rPr lang="en-US" dirty="0" smtClean="0"/>
              <a:t>Amplitude spectrum</a:t>
            </a:r>
          </a:p>
          <a:p>
            <a:pPr algn="ctr"/>
            <a:r>
              <a:rPr lang="en-US" dirty="0"/>
              <a:t>o</a:t>
            </a:r>
            <a:r>
              <a:rPr lang="en-US" dirty="0" smtClean="0"/>
              <a:t>f volume rate</a:t>
            </a:r>
            <a:endParaRPr lang="en-US" dirty="0"/>
          </a:p>
        </p:txBody>
      </p:sp>
      <p:pic>
        <p:nvPicPr>
          <p:cNvPr id="3" name="Picture 2"/>
          <p:cNvPicPr>
            <a:picLocks noChangeAspect="1"/>
          </p:cNvPicPr>
          <p:nvPr/>
        </p:nvPicPr>
        <p:blipFill>
          <a:blip r:embed="rId3"/>
          <a:stretch>
            <a:fillRect/>
          </a:stretch>
        </p:blipFill>
        <p:spPr>
          <a:xfrm>
            <a:off x="1743529" y="1802186"/>
            <a:ext cx="5724636" cy="3590266"/>
          </a:xfrm>
          <a:prstGeom prst="rect">
            <a:avLst/>
          </a:prstGeom>
        </p:spPr>
      </p:pic>
    </p:spTree>
    <p:extLst>
      <p:ext uri="{BB962C8B-B14F-4D97-AF65-F5344CB8AC3E}">
        <p14:creationId xmlns:p14="http://schemas.microsoft.com/office/powerpoint/2010/main" val="48168286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57200" y="116632"/>
            <a:ext cx="8229600" cy="1066800"/>
          </a:xfrm>
        </p:spPr>
        <p:txBody>
          <a:bodyPr/>
          <a:lstStyle/>
          <a:p>
            <a:r>
              <a:rPr lang="en-GB" dirty="0">
                <a:cs typeface="Arial" pitchFamily="34" charset="0"/>
              </a:rPr>
              <a:t>Calibration for </a:t>
            </a:r>
            <a:r>
              <a:rPr lang="en-GB" dirty="0" smtClean="0">
                <a:cs typeface="Arial" pitchFamily="34" charset="0"/>
              </a:rPr>
              <a:t>yield</a:t>
            </a:r>
            <a:endParaRPr lang="en-GB" dirty="0">
              <a:cs typeface="Arial" pitchFamily="34" charset="0"/>
            </a:endParaRPr>
          </a:p>
        </p:txBody>
      </p:sp>
      <p:cxnSp>
        <p:nvCxnSpPr>
          <p:cNvPr id="9" name="Straight Connector 8"/>
          <p:cNvCxnSpPr/>
          <p:nvPr/>
        </p:nvCxnSpPr>
        <p:spPr>
          <a:xfrm>
            <a:off x="2015716" y="1700808"/>
            <a:ext cx="0" cy="356439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1" name="Group 10"/>
          <p:cNvGrpSpPr/>
          <p:nvPr/>
        </p:nvGrpSpPr>
        <p:grpSpPr>
          <a:xfrm>
            <a:off x="1151620" y="1232756"/>
            <a:ext cx="6689699" cy="4394200"/>
            <a:chOff x="1151620" y="1515390"/>
            <a:chExt cx="6689699" cy="4394200"/>
          </a:xfrm>
        </p:grpSpPr>
        <p:pic>
          <p:nvPicPr>
            <p:cNvPr id="2" name="Picture 1"/>
            <p:cNvPicPr>
              <a:picLocks noChangeAspect="1"/>
            </p:cNvPicPr>
            <p:nvPr/>
          </p:nvPicPr>
          <p:blipFill>
            <a:blip r:embed="rId2"/>
            <a:stretch>
              <a:fillRect/>
            </a:stretch>
          </p:blipFill>
          <p:spPr>
            <a:xfrm>
              <a:off x="1151620" y="1515390"/>
              <a:ext cx="3581400" cy="4394200"/>
            </a:xfrm>
            <a:prstGeom prst="rect">
              <a:avLst/>
            </a:prstGeom>
          </p:spPr>
        </p:pic>
        <p:cxnSp>
          <p:nvCxnSpPr>
            <p:cNvPr id="5" name="Straight Connector 4"/>
            <p:cNvCxnSpPr/>
            <p:nvPr/>
          </p:nvCxnSpPr>
          <p:spPr>
            <a:xfrm flipH="1">
              <a:off x="2159732" y="2996952"/>
              <a:ext cx="36004" cy="2268252"/>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2339752" y="2600908"/>
              <a:ext cx="0" cy="2664296"/>
            </a:xfrm>
            <a:prstGeom prst="line">
              <a:avLst/>
            </a:prstGeom>
            <a:ln w="19050">
              <a:solidFill>
                <a:srgbClr val="0000FF"/>
              </a:solidFill>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a:blip r:embed="rId3"/>
            <a:stretch>
              <a:fillRect/>
            </a:stretch>
          </p:blipFill>
          <p:spPr>
            <a:xfrm>
              <a:off x="4869519" y="2591414"/>
              <a:ext cx="2971800" cy="3060700"/>
            </a:xfrm>
            <a:prstGeom prst="rect">
              <a:avLst/>
            </a:prstGeom>
          </p:spPr>
        </p:pic>
        <p:cxnSp>
          <p:nvCxnSpPr>
            <p:cNvPr id="10" name="Straight Connector 9"/>
            <p:cNvCxnSpPr/>
            <p:nvPr/>
          </p:nvCxnSpPr>
          <p:spPr>
            <a:xfrm>
              <a:off x="5724128" y="4329100"/>
              <a:ext cx="0" cy="72008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12" name="TextBox 11"/>
          <p:cNvSpPr txBox="1"/>
          <p:nvPr/>
        </p:nvSpPr>
        <p:spPr>
          <a:xfrm>
            <a:off x="4869519" y="1232756"/>
            <a:ext cx="2971801" cy="923330"/>
          </a:xfrm>
          <a:prstGeom prst="rect">
            <a:avLst/>
          </a:prstGeom>
          <a:noFill/>
        </p:spPr>
        <p:txBody>
          <a:bodyPr wrap="square" rtlCol="0">
            <a:spAutoFit/>
          </a:bodyPr>
          <a:lstStyle/>
          <a:p>
            <a:r>
              <a:rPr lang="en-US" dirty="0" smtClean="0"/>
              <a:t>The time to the peak allows the yield to be obtained using the scaling law.</a:t>
            </a:r>
            <a:endParaRPr lang="en-US" dirty="0"/>
          </a:p>
        </p:txBody>
      </p:sp>
      <p:sp>
        <p:nvSpPr>
          <p:cNvPr id="14" name="TextBox 13"/>
          <p:cNvSpPr txBox="1"/>
          <p:nvPr/>
        </p:nvSpPr>
        <p:spPr>
          <a:xfrm>
            <a:off x="1151621" y="5733256"/>
            <a:ext cx="3581400" cy="1046440"/>
          </a:xfrm>
          <a:prstGeom prst="rect">
            <a:avLst/>
          </a:prstGeom>
          <a:noFill/>
        </p:spPr>
        <p:txBody>
          <a:bodyPr wrap="square" rtlCol="0">
            <a:spAutoFit/>
          </a:bodyPr>
          <a:lstStyle/>
          <a:p>
            <a:pPr algn="ctr"/>
            <a:r>
              <a:rPr lang="en-GB" sz="1400" b="1" dirty="0" smtClean="0"/>
              <a:t>NTS measurements</a:t>
            </a:r>
          </a:p>
          <a:p>
            <a:r>
              <a:rPr lang="en-GB" sz="1200" dirty="0" smtClean="0"/>
              <a:t>Werth</a:t>
            </a:r>
            <a:r>
              <a:rPr lang="en-GB" sz="1200" dirty="0"/>
              <a:t>, G.C. and R.F. </a:t>
            </a:r>
            <a:r>
              <a:rPr lang="en-GB" sz="1200" dirty="0" err="1"/>
              <a:t>Herbst</a:t>
            </a:r>
            <a:r>
              <a:rPr lang="en-GB" sz="1200" dirty="0"/>
              <a:t>, 1963, Comparison of amplitudes of seismic waves from nuclear explosions in four mediums: </a:t>
            </a:r>
            <a:r>
              <a:rPr lang="en-GB" sz="1200" i="1" dirty="0"/>
              <a:t>Journal of Geophysical Research</a:t>
            </a:r>
            <a:r>
              <a:rPr lang="en-GB" sz="1200" dirty="0"/>
              <a:t>, Vol. 68, No.5, 1463-1475</a:t>
            </a:r>
            <a:r>
              <a:rPr lang="en-GB" sz="1200" dirty="0" smtClean="0"/>
              <a:t>.</a:t>
            </a:r>
            <a:endParaRPr lang="en-GB" sz="1200" dirty="0"/>
          </a:p>
        </p:txBody>
      </p:sp>
    </p:spTree>
    <p:extLst>
      <p:ext uri="{BB962C8B-B14F-4D97-AF65-F5344CB8AC3E}">
        <p14:creationId xmlns:p14="http://schemas.microsoft.com/office/powerpoint/2010/main" val="191060141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57200" y="116632"/>
            <a:ext cx="8229600" cy="1066800"/>
          </a:xfrm>
        </p:spPr>
        <p:txBody>
          <a:bodyPr/>
          <a:lstStyle/>
          <a:p>
            <a:r>
              <a:rPr lang="en-GB" dirty="0">
                <a:cs typeface="Arial" pitchFamily="34" charset="0"/>
              </a:rPr>
              <a:t>Calibration for </a:t>
            </a:r>
            <a:r>
              <a:rPr lang="en-GB" dirty="0" smtClean="0">
                <a:cs typeface="Arial" pitchFamily="34" charset="0"/>
              </a:rPr>
              <a:t>yield</a:t>
            </a:r>
            <a:endParaRPr lang="en-GB" dirty="0">
              <a:cs typeface="Arial" pitchFamily="34" charset="0"/>
            </a:endParaRPr>
          </a:p>
        </p:txBody>
      </p:sp>
      <p:cxnSp>
        <p:nvCxnSpPr>
          <p:cNvPr id="9" name="Straight Connector 8"/>
          <p:cNvCxnSpPr/>
          <p:nvPr/>
        </p:nvCxnSpPr>
        <p:spPr>
          <a:xfrm>
            <a:off x="2015716" y="1700808"/>
            <a:ext cx="0" cy="356439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1" name="Group 10"/>
          <p:cNvGrpSpPr/>
          <p:nvPr/>
        </p:nvGrpSpPr>
        <p:grpSpPr>
          <a:xfrm>
            <a:off x="1151620" y="1232756"/>
            <a:ext cx="6689699" cy="4394200"/>
            <a:chOff x="1151620" y="1515390"/>
            <a:chExt cx="6689699" cy="4394200"/>
          </a:xfrm>
        </p:grpSpPr>
        <p:pic>
          <p:nvPicPr>
            <p:cNvPr id="2" name="Picture 1"/>
            <p:cNvPicPr>
              <a:picLocks noChangeAspect="1"/>
            </p:cNvPicPr>
            <p:nvPr/>
          </p:nvPicPr>
          <p:blipFill>
            <a:blip r:embed="rId2"/>
            <a:stretch>
              <a:fillRect/>
            </a:stretch>
          </p:blipFill>
          <p:spPr>
            <a:xfrm>
              <a:off x="1151620" y="1515390"/>
              <a:ext cx="3581400" cy="4394200"/>
            </a:xfrm>
            <a:prstGeom prst="rect">
              <a:avLst/>
            </a:prstGeom>
          </p:spPr>
        </p:pic>
        <p:cxnSp>
          <p:nvCxnSpPr>
            <p:cNvPr id="5" name="Straight Connector 4"/>
            <p:cNvCxnSpPr/>
            <p:nvPr/>
          </p:nvCxnSpPr>
          <p:spPr>
            <a:xfrm flipH="1">
              <a:off x="2159732" y="2996952"/>
              <a:ext cx="36004" cy="2268252"/>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2339752" y="2600908"/>
              <a:ext cx="0" cy="2664296"/>
            </a:xfrm>
            <a:prstGeom prst="line">
              <a:avLst/>
            </a:prstGeom>
            <a:ln w="19050">
              <a:solidFill>
                <a:srgbClr val="0000FF"/>
              </a:solidFill>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a:blip r:embed="rId3"/>
            <a:stretch>
              <a:fillRect/>
            </a:stretch>
          </p:blipFill>
          <p:spPr>
            <a:xfrm>
              <a:off x="4869519" y="2591414"/>
              <a:ext cx="2971800" cy="3060700"/>
            </a:xfrm>
            <a:prstGeom prst="rect">
              <a:avLst/>
            </a:prstGeom>
          </p:spPr>
        </p:pic>
        <p:cxnSp>
          <p:nvCxnSpPr>
            <p:cNvPr id="10" name="Straight Connector 9"/>
            <p:cNvCxnSpPr/>
            <p:nvPr/>
          </p:nvCxnSpPr>
          <p:spPr>
            <a:xfrm>
              <a:off x="5724128" y="4329100"/>
              <a:ext cx="0" cy="72008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12" name="TextBox 11"/>
          <p:cNvSpPr txBox="1"/>
          <p:nvPr/>
        </p:nvSpPr>
        <p:spPr>
          <a:xfrm>
            <a:off x="4869519" y="1232756"/>
            <a:ext cx="2971801" cy="923330"/>
          </a:xfrm>
          <a:prstGeom prst="rect">
            <a:avLst/>
          </a:prstGeom>
          <a:noFill/>
        </p:spPr>
        <p:txBody>
          <a:bodyPr wrap="square" rtlCol="0">
            <a:spAutoFit/>
          </a:bodyPr>
          <a:lstStyle/>
          <a:p>
            <a:r>
              <a:rPr lang="en-US" dirty="0" smtClean="0"/>
              <a:t>The time to the peak allows the yield to be obtained using the scaling law.</a:t>
            </a:r>
            <a:endParaRPr lang="en-US" dirty="0"/>
          </a:p>
        </p:txBody>
      </p:sp>
      <p:sp>
        <p:nvSpPr>
          <p:cNvPr id="14" name="TextBox 13"/>
          <p:cNvSpPr txBox="1"/>
          <p:nvPr/>
        </p:nvSpPr>
        <p:spPr>
          <a:xfrm>
            <a:off x="1151621" y="5733256"/>
            <a:ext cx="3581400" cy="1046440"/>
          </a:xfrm>
          <a:prstGeom prst="rect">
            <a:avLst/>
          </a:prstGeom>
          <a:noFill/>
        </p:spPr>
        <p:txBody>
          <a:bodyPr wrap="square" rtlCol="0">
            <a:spAutoFit/>
          </a:bodyPr>
          <a:lstStyle/>
          <a:p>
            <a:pPr algn="ctr"/>
            <a:r>
              <a:rPr lang="en-GB" sz="1400" b="1" dirty="0" smtClean="0"/>
              <a:t>NTS measurements</a:t>
            </a:r>
          </a:p>
          <a:p>
            <a:r>
              <a:rPr lang="en-GB" sz="1200" dirty="0" smtClean="0"/>
              <a:t>Werth</a:t>
            </a:r>
            <a:r>
              <a:rPr lang="en-GB" sz="1200" dirty="0"/>
              <a:t>, G.C. and R.F. </a:t>
            </a:r>
            <a:r>
              <a:rPr lang="en-GB" sz="1200" dirty="0" err="1"/>
              <a:t>Herbst</a:t>
            </a:r>
            <a:r>
              <a:rPr lang="en-GB" sz="1200" dirty="0"/>
              <a:t>, 1963, Comparison of amplitudes of seismic waves from nuclear explosions in four mediums: </a:t>
            </a:r>
            <a:r>
              <a:rPr lang="en-GB" sz="1200" i="1" dirty="0"/>
              <a:t>Journal of Geophysical Research</a:t>
            </a:r>
            <a:r>
              <a:rPr lang="en-GB" sz="1200" dirty="0"/>
              <a:t>, Vol. 68, No.5, 1463-1475</a:t>
            </a:r>
            <a:r>
              <a:rPr lang="en-GB" sz="1200" dirty="0" smtClean="0"/>
              <a:t>.</a:t>
            </a:r>
            <a:endParaRPr lang="en-GB" sz="1200" dirty="0"/>
          </a:p>
        </p:txBody>
      </p:sp>
      <p:pic>
        <p:nvPicPr>
          <p:cNvPr id="16" name="Picture 15"/>
          <p:cNvPicPr>
            <a:picLocks noChangeAspect="1"/>
          </p:cNvPicPr>
          <p:nvPr/>
        </p:nvPicPr>
        <p:blipFill>
          <a:blip r:embed="rId4"/>
          <a:stretch>
            <a:fillRect/>
          </a:stretch>
        </p:blipFill>
        <p:spPr>
          <a:xfrm>
            <a:off x="6063332" y="3140968"/>
            <a:ext cx="1280976" cy="357882"/>
          </a:xfrm>
          <a:prstGeom prst="rect">
            <a:avLst/>
          </a:prstGeom>
        </p:spPr>
      </p:pic>
    </p:spTree>
    <p:extLst>
      <p:ext uri="{BB962C8B-B14F-4D97-AF65-F5344CB8AC3E}">
        <p14:creationId xmlns:p14="http://schemas.microsoft.com/office/powerpoint/2010/main" val="159539670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57200" y="188640"/>
            <a:ext cx="8229600" cy="1066800"/>
          </a:xfrm>
        </p:spPr>
        <p:txBody>
          <a:bodyPr>
            <a:normAutofit fontScale="90000"/>
          </a:bodyPr>
          <a:lstStyle/>
          <a:p>
            <a:r>
              <a:rPr lang="en-GB">
                <a:cs typeface="Arial" pitchFamily="34" charset="0"/>
              </a:rPr>
              <a:t>Scaling law test on MDJ seismograms</a:t>
            </a:r>
            <a:endParaRPr lang="en-GB" dirty="0">
              <a:cs typeface="Arial" pitchFamily="34" charset="0"/>
            </a:endParaRPr>
          </a:p>
        </p:txBody>
      </p:sp>
      <p:pic>
        <p:nvPicPr>
          <p:cNvPr id="4" name="Picture 3"/>
          <p:cNvPicPr/>
          <p:nvPr/>
        </p:nvPicPr>
        <p:blipFill>
          <a:blip r:embed="rId2"/>
          <a:stretch>
            <a:fillRect/>
          </a:stretch>
        </p:blipFill>
        <p:spPr>
          <a:xfrm>
            <a:off x="1684171" y="1160748"/>
            <a:ext cx="5516121" cy="4428492"/>
          </a:xfrm>
          <a:prstGeom prst="rect">
            <a:avLst/>
          </a:prstGeom>
        </p:spPr>
      </p:pic>
      <p:sp>
        <p:nvSpPr>
          <p:cNvPr id="6" name="TextBox 5"/>
          <p:cNvSpPr txBox="1"/>
          <p:nvPr/>
        </p:nvSpPr>
        <p:spPr>
          <a:xfrm>
            <a:off x="719572" y="5733256"/>
            <a:ext cx="7344816" cy="1200329"/>
          </a:xfrm>
          <a:prstGeom prst="rect">
            <a:avLst/>
          </a:prstGeom>
          <a:noFill/>
        </p:spPr>
        <p:txBody>
          <a:bodyPr wrap="square" rtlCol="0">
            <a:spAutoFit/>
          </a:bodyPr>
          <a:lstStyle/>
          <a:p>
            <a:r>
              <a:rPr lang="en-US" dirty="0" smtClean="0"/>
              <a:t>Synthetic seismograms are red.  Measured seismograms are black.  Green’s function obtained from NK09 by deconvolution.  Source time functions obtained from NK09 source time function by scaling. Synthetics obtained by convolution of Green’s function with source time functions. </a:t>
            </a:r>
            <a:endParaRPr lang="en-US" dirty="0"/>
          </a:p>
        </p:txBody>
      </p:sp>
    </p:spTree>
    <p:extLst>
      <p:ext uri="{BB962C8B-B14F-4D97-AF65-F5344CB8AC3E}">
        <p14:creationId xmlns:p14="http://schemas.microsoft.com/office/powerpoint/2010/main" val="25714830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pPr eaLnBrk="1" hangingPunct="1"/>
            <a:r>
              <a:rPr lang="en-GB" dirty="0" smtClean="0"/>
              <a:t>Estimated yields</a:t>
            </a:r>
            <a:endParaRPr lang="en-US" dirty="0" smtClean="0"/>
          </a:p>
        </p:txBody>
      </p:sp>
      <p:pic>
        <p:nvPicPr>
          <p:cNvPr id="5" name="Picture 4"/>
          <p:cNvPicPr>
            <a:picLocks noChangeAspect="1"/>
          </p:cNvPicPr>
          <p:nvPr/>
        </p:nvPicPr>
        <p:blipFill>
          <a:blip r:embed="rId2"/>
          <a:stretch>
            <a:fillRect/>
          </a:stretch>
        </p:blipFill>
        <p:spPr>
          <a:xfrm>
            <a:off x="-68691" y="2457450"/>
            <a:ext cx="9249203" cy="3023778"/>
          </a:xfrm>
          <a:prstGeom prst="rect">
            <a:avLst/>
          </a:prstGeom>
        </p:spPr>
      </p:pic>
    </p:spTree>
    <p:extLst>
      <p:ext uri="{BB962C8B-B14F-4D97-AF65-F5344CB8AC3E}">
        <p14:creationId xmlns:p14="http://schemas.microsoft.com/office/powerpoint/2010/main" val="122052404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pPr eaLnBrk="1" hangingPunct="1"/>
            <a:r>
              <a:rPr lang="en-GB" dirty="0" smtClean="0"/>
              <a:t>Estimated yields</a:t>
            </a:r>
            <a:endParaRPr lang="en-US" dirty="0" smtClean="0"/>
          </a:p>
        </p:txBody>
      </p:sp>
      <p:pic>
        <p:nvPicPr>
          <p:cNvPr id="5" name="Picture 4"/>
          <p:cNvPicPr>
            <a:picLocks noChangeAspect="1"/>
          </p:cNvPicPr>
          <p:nvPr/>
        </p:nvPicPr>
        <p:blipFill>
          <a:blip r:embed="rId2"/>
          <a:stretch>
            <a:fillRect/>
          </a:stretch>
        </p:blipFill>
        <p:spPr>
          <a:xfrm>
            <a:off x="-68691" y="2457450"/>
            <a:ext cx="9249203" cy="3023778"/>
          </a:xfrm>
          <a:prstGeom prst="rect">
            <a:avLst/>
          </a:prstGeom>
        </p:spPr>
      </p:pic>
      <p:sp>
        <p:nvSpPr>
          <p:cNvPr id="3" name="TextBox 2"/>
          <p:cNvSpPr txBox="1"/>
          <p:nvPr/>
        </p:nvSpPr>
        <p:spPr>
          <a:xfrm>
            <a:off x="2006786" y="5481228"/>
            <a:ext cx="5157502" cy="369332"/>
          </a:xfrm>
          <a:prstGeom prst="rect">
            <a:avLst/>
          </a:prstGeom>
          <a:noFill/>
        </p:spPr>
        <p:txBody>
          <a:bodyPr wrap="none" rtlCol="0">
            <a:spAutoFit/>
          </a:bodyPr>
          <a:lstStyle/>
          <a:p>
            <a:r>
              <a:rPr lang="en-US" smtClean="0"/>
              <a:t>The ratios are </a:t>
            </a:r>
            <a:r>
              <a:rPr lang="en-US" dirty="0" smtClean="0"/>
              <a:t>more precise than the absolute values.</a:t>
            </a:r>
            <a:endParaRPr lang="en-US" dirty="0"/>
          </a:p>
        </p:txBody>
      </p:sp>
      <p:cxnSp>
        <p:nvCxnSpPr>
          <p:cNvPr id="4" name="Straight Arrow Connector 3"/>
          <p:cNvCxnSpPr/>
          <p:nvPr/>
        </p:nvCxnSpPr>
        <p:spPr>
          <a:xfrm flipH="1">
            <a:off x="6840252" y="3465004"/>
            <a:ext cx="1440160" cy="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8280412" y="3212976"/>
            <a:ext cx="481222" cy="461665"/>
          </a:xfrm>
          <a:prstGeom prst="rect">
            <a:avLst/>
          </a:prstGeom>
          <a:noFill/>
        </p:spPr>
        <p:txBody>
          <a:bodyPr wrap="none" rtlCol="0">
            <a:spAutoFit/>
          </a:bodyPr>
          <a:lstStyle/>
          <a:p>
            <a:r>
              <a:rPr lang="en-US" sz="2400" dirty="0" smtClean="0">
                <a:solidFill>
                  <a:srgbClr val="FF0000"/>
                </a:solidFill>
              </a:rPr>
              <a:t>±?</a:t>
            </a:r>
            <a:endParaRPr lang="en-US" sz="2400" dirty="0">
              <a:solidFill>
                <a:srgbClr val="FF0000"/>
              </a:solidFill>
            </a:endParaRPr>
          </a:p>
        </p:txBody>
      </p:sp>
    </p:spTree>
    <p:extLst>
      <p:ext uri="{BB962C8B-B14F-4D97-AF65-F5344CB8AC3E}">
        <p14:creationId xmlns:p14="http://schemas.microsoft.com/office/powerpoint/2010/main" val="178525164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57200" y="404664"/>
            <a:ext cx="8229600" cy="1066800"/>
          </a:xfrm>
        </p:spPr>
        <p:txBody>
          <a:bodyPr/>
          <a:lstStyle/>
          <a:p>
            <a:pPr eaLnBrk="1" hangingPunct="1"/>
            <a:r>
              <a:rPr lang="en-GB" dirty="0" smtClean="0"/>
              <a:t>Conclusions</a:t>
            </a:r>
            <a:endParaRPr lang="en-US" dirty="0" smtClean="0"/>
          </a:p>
        </p:txBody>
      </p:sp>
      <p:sp>
        <p:nvSpPr>
          <p:cNvPr id="2" name="Content Placeholder 1"/>
          <p:cNvSpPr>
            <a:spLocks noGrp="1"/>
          </p:cNvSpPr>
          <p:nvPr>
            <p:ph idx="1"/>
          </p:nvPr>
        </p:nvSpPr>
        <p:spPr>
          <a:xfrm>
            <a:off x="461268" y="1592796"/>
            <a:ext cx="8229600" cy="5040560"/>
          </a:xfrm>
        </p:spPr>
        <p:txBody>
          <a:bodyPr>
            <a:normAutofit fontScale="92500" lnSpcReduction="10000"/>
          </a:bodyPr>
          <a:lstStyle/>
          <a:p>
            <a:r>
              <a:rPr lang="en-US" dirty="0" smtClean="0"/>
              <a:t>The scaling-law is approximately correct.</a:t>
            </a:r>
          </a:p>
          <a:p>
            <a:r>
              <a:rPr lang="en-US" dirty="0"/>
              <a:t>NK events were explosions not earthquakes</a:t>
            </a:r>
            <a:r>
              <a:rPr lang="en-US" dirty="0" smtClean="0"/>
              <a:t>.</a:t>
            </a:r>
          </a:p>
          <a:p>
            <a:r>
              <a:rPr lang="en-US" dirty="0" smtClean="0"/>
              <a:t>NK06 event was probably not contained.</a:t>
            </a:r>
          </a:p>
          <a:p>
            <a:r>
              <a:rPr lang="en-US" dirty="0" smtClean="0"/>
              <a:t>The nonlinear zone is ~ 200-300 m diameter.</a:t>
            </a:r>
          </a:p>
          <a:p>
            <a:r>
              <a:rPr lang="en-US" dirty="0" smtClean="0"/>
              <a:t>Displacement at elastic radius is ~ 1 cm.</a:t>
            </a:r>
          </a:p>
          <a:p>
            <a:r>
              <a:rPr lang="en-US" dirty="0" smtClean="0"/>
              <a:t>NK yield ratios are more precise than the yields.</a:t>
            </a:r>
          </a:p>
          <a:p>
            <a:r>
              <a:rPr lang="en-US" dirty="0" smtClean="0"/>
              <a:t>The Green’s function has higher resolution than the </a:t>
            </a:r>
            <a:r>
              <a:rPr lang="en-US" dirty="0" smtClean="0"/>
              <a:t>seismograms </a:t>
            </a:r>
            <a:r>
              <a:rPr lang="mr-IN" dirty="0" smtClean="0"/>
              <a:t>–</a:t>
            </a:r>
            <a:r>
              <a:rPr lang="en-US" dirty="0" smtClean="0"/>
              <a:t> </a:t>
            </a:r>
          </a:p>
          <a:p>
            <a:r>
              <a:rPr lang="en-US" dirty="0" smtClean="0"/>
              <a:t>To</a:t>
            </a:r>
            <a:r>
              <a:rPr lang="en-US" dirty="0" smtClean="0"/>
              <a:t> obtain the Green’s function you need the source time function.</a:t>
            </a:r>
            <a:endParaRPr lang="en-US" dirty="0"/>
          </a:p>
        </p:txBody>
      </p:sp>
    </p:spTree>
    <p:extLst>
      <p:ext uri="{BB962C8B-B14F-4D97-AF65-F5344CB8AC3E}">
        <p14:creationId xmlns:p14="http://schemas.microsoft.com/office/powerpoint/2010/main" val="96327797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57200" y="188640"/>
            <a:ext cx="8229600" cy="1066800"/>
          </a:xfrm>
        </p:spPr>
        <p:txBody>
          <a:bodyPr/>
          <a:lstStyle/>
          <a:p>
            <a:pPr eaLnBrk="1" hangingPunct="1"/>
            <a:r>
              <a:rPr lang="en-GB" dirty="0" smtClean="0"/>
              <a:t>Location </a:t>
            </a:r>
            <a:r>
              <a:rPr lang="en-GB" smtClean="0"/>
              <a:t>of North Korean </a:t>
            </a:r>
            <a:r>
              <a:rPr lang="en-GB" dirty="0" smtClean="0"/>
              <a:t>tests</a:t>
            </a:r>
            <a:endParaRPr lang="en-US" dirty="0" smtClean="0"/>
          </a:p>
        </p:txBody>
      </p:sp>
      <p:pic>
        <p:nvPicPr>
          <p:cNvPr id="5" name="Picture 4"/>
          <p:cNvPicPr/>
          <p:nvPr/>
        </p:nvPicPr>
        <p:blipFill>
          <a:blip r:embed="rId2"/>
          <a:stretch>
            <a:fillRect/>
          </a:stretch>
        </p:blipFill>
        <p:spPr>
          <a:xfrm>
            <a:off x="1705927" y="1124421"/>
            <a:ext cx="5732145" cy="4968875"/>
          </a:xfrm>
          <a:prstGeom prst="rect">
            <a:avLst/>
          </a:prstGeom>
        </p:spPr>
      </p:pic>
      <p:sp>
        <p:nvSpPr>
          <p:cNvPr id="4" name="Rectangle 3"/>
          <p:cNvSpPr/>
          <p:nvPr/>
        </p:nvSpPr>
        <p:spPr>
          <a:xfrm>
            <a:off x="0" y="6095037"/>
            <a:ext cx="9072500" cy="646331"/>
          </a:xfrm>
          <a:prstGeom prst="rect">
            <a:avLst/>
          </a:prstGeom>
        </p:spPr>
        <p:txBody>
          <a:bodyPr wrap="square">
            <a:spAutoFit/>
          </a:bodyPr>
          <a:lstStyle/>
          <a:p>
            <a:r>
              <a:rPr lang="en-GB" sz="1200" dirty="0" smtClean="0">
                <a:latin typeface="Times New Roman" charset="0"/>
                <a:ea typeface="Calibri" charset="0"/>
              </a:rPr>
              <a:t>Locations of </a:t>
            </a:r>
            <a:r>
              <a:rPr lang="en-GB" sz="1200" dirty="0">
                <a:latin typeface="Times New Roman" charset="0"/>
                <a:ea typeface="Calibri" charset="0"/>
              </a:rPr>
              <a:t>NK tests in relation to the geology: (a) NE corner of the geological map of North Korea showing lines of latitude and longitude at 1º intervals; (b) enlargement of 1º x 1º section of (a); (c) enlargement of small rectangle in (b) showing locations of the NK tests, all of which appear to be in basalt.  In (c) the squares have 1 km sides.</a:t>
            </a:r>
            <a:r>
              <a:rPr lang="en-GB" sz="1200" dirty="0"/>
              <a:t> </a:t>
            </a:r>
            <a:endParaRPr lang="en-US" sz="1200" dirty="0"/>
          </a:p>
        </p:txBody>
      </p:sp>
    </p:spTree>
    <p:extLst>
      <p:ext uri="{BB962C8B-B14F-4D97-AF65-F5344CB8AC3E}">
        <p14:creationId xmlns:p14="http://schemas.microsoft.com/office/powerpoint/2010/main" val="79159858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pPr eaLnBrk="1" hangingPunct="1"/>
            <a:r>
              <a:rPr lang="en-GB" dirty="0" smtClean="0"/>
              <a:t>Outline</a:t>
            </a:r>
            <a:endParaRPr lang="en-US" dirty="0" smtClean="0"/>
          </a:p>
        </p:txBody>
      </p:sp>
      <p:sp>
        <p:nvSpPr>
          <p:cNvPr id="18435" name="Rectangle 3"/>
          <p:cNvSpPr>
            <a:spLocks noGrp="1" noChangeArrowheads="1"/>
          </p:cNvSpPr>
          <p:nvPr>
            <p:ph type="body" idx="1"/>
          </p:nvPr>
        </p:nvSpPr>
        <p:spPr/>
        <p:txBody>
          <a:bodyPr>
            <a:normAutofit/>
          </a:bodyPr>
          <a:lstStyle/>
          <a:p>
            <a:r>
              <a:rPr lang="en-GB" sz="2800" dirty="0" smtClean="0">
                <a:cs typeface="Arial" pitchFamily="34" charset="0"/>
              </a:rPr>
              <a:t>Explosions, yield and source time functions</a:t>
            </a:r>
          </a:p>
          <a:p>
            <a:r>
              <a:rPr lang="en-GB" sz="2800" dirty="0">
                <a:cs typeface="Arial" pitchFamily="34" charset="0"/>
              </a:rPr>
              <a:t>Conventional estimation of </a:t>
            </a:r>
            <a:r>
              <a:rPr lang="en-GB" sz="2800" dirty="0" smtClean="0">
                <a:cs typeface="Arial" pitchFamily="34" charset="0"/>
              </a:rPr>
              <a:t>yield</a:t>
            </a:r>
          </a:p>
          <a:p>
            <a:r>
              <a:rPr lang="en-GB" sz="2800" dirty="0" smtClean="0">
                <a:cs typeface="Arial" pitchFamily="34" charset="0"/>
              </a:rPr>
              <a:t>Scaling law for explosions</a:t>
            </a:r>
          </a:p>
          <a:p>
            <a:pPr eaLnBrk="1" hangingPunct="1"/>
            <a:r>
              <a:rPr lang="en-GB" sz="2800" dirty="0" smtClean="0">
                <a:cs typeface="Arial" pitchFamily="34" charset="0"/>
              </a:rPr>
              <a:t>Source time functions of NK events</a:t>
            </a:r>
          </a:p>
          <a:p>
            <a:pPr eaLnBrk="1" hangingPunct="1"/>
            <a:r>
              <a:rPr lang="en-GB" sz="2800" dirty="0" smtClean="0">
                <a:cs typeface="Arial" pitchFamily="34" charset="0"/>
              </a:rPr>
              <a:t>Calibration for yield of NK09</a:t>
            </a:r>
          </a:p>
          <a:p>
            <a:pPr eaLnBrk="1" hangingPunct="1"/>
            <a:r>
              <a:rPr lang="en-GB" sz="2800" dirty="0" smtClean="0">
                <a:cs typeface="Arial" pitchFamily="34" charset="0"/>
              </a:rPr>
              <a:t>Scaling law test on MDJ seismograms</a:t>
            </a:r>
          </a:p>
          <a:p>
            <a:pPr eaLnBrk="1" hangingPunct="1"/>
            <a:r>
              <a:rPr lang="en-GB" sz="2800" dirty="0" smtClean="0">
                <a:cs typeface="Arial" pitchFamily="34" charset="0"/>
              </a:rPr>
              <a:t>Conclusions</a:t>
            </a:r>
          </a:p>
        </p:txBody>
      </p:sp>
    </p:spTree>
    <p:extLst>
      <p:ext uri="{BB962C8B-B14F-4D97-AF65-F5344CB8AC3E}">
        <p14:creationId xmlns:p14="http://schemas.microsoft.com/office/powerpoint/2010/main" val="421461605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pPr eaLnBrk="1" hangingPunct="1"/>
            <a:r>
              <a:rPr lang="en-GB" dirty="0" smtClean="0"/>
              <a:t>Explosions and yield</a:t>
            </a:r>
            <a:endParaRPr lang="en-US" dirty="0" smtClean="0"/>
          </a:p>
        </p:txBody>
      </p:sp>
      <p:sp>
        <p:nvSpPr>
          <p:cNvPr id="4" name="Content Placeholder 3"/>
          <p:cNvSpPr>
            <a:spLocks noGrp="1"/>
          </p:cNvSpPr>
          <p:nvPr>
            <p:ph idx="1"/>
          </p:nvPr>
        </p:nvSpPr>
        <p:spPr>
          <a:xfrm>
            <a:off x="457200" y="2133601"/>
            <a:ext cx="8229600" cy="3347628"/>
          </a:xfrm>
        </p:spPr>
        <p:txBody>
          <a:bodyPr>
            <a:normAutofit/>
          </a:bodyPr>
          <a:lstStyle/>
          <a:p>
            <a:r>
              <a:rPr lang="en-US" dirty="0">
                <a:ea typeface="Arial" charset="0"/>
                <a:cs typeface="Arial" charset="0"/>
              </a:rPr>
              <a:t>Yield (</a:t>
            </a:r>
            <a:r>
              <a:rPr lang="en-US" i="1" dirty="0">
                <a:ea typeface="Arial" charset="0"/>
                <a:cs typeface="Arial" charset="0"/>
              </a:rPr>
              <a:t>Y)</a:t>
            </a:r>
            <a:r>
              <a:rPr lang="en-US" dirty="0">
                <a:ea typeface="Arial" charset="0"/>
                <a:cs typeface="Arial" charset="0"/>
              </a:rPr>
              <a:t> is the energy of </a:t>
            </a:r>
            <a:r>
              <a:rPr lang="en-US" dirty="0" smtClean="0">
                <a:ea typeface="Arial" charset="0"/>
                <a:cs typeface="Arial" charset="0"/>
              </a:rPr>
              <a:t>an </a:t>
            </a:r>
            <a:r>
              <a:rPr lang="en-US" dirty="0">
                <a:ea typeface="Arial" charset="0"/>
                <a:cs typeface="Arial" charset="0"/>
              </a:rPr>
              <a:t>explosion expressed in tons of TNT equivalent</a:t>
            </a:r>
            <a:r>
              <a:rPr lang="en-US" dirty="0" smtClean="0">
                <a:ea typeface="Arial" charset="0"/>
                <a:cs typeface="Arial" charset="0"/>
              </a:rPr>
              <a:t>.</a:t>
            </a:r>
          </a:p>
          <a:p>
            <a:r>
              <a:rPr lang="en-US" dirty="0">
                <a:ea typeface="Arial" charset="0"/>
                <a:cs typeface="Arial" charset="0"/>
              </a:rPr>
              <a:t>Hiroshima, 6 August 1945, was </a:t>
            </a:r>
            <a:r>
              <a:rPr lang="en-US" dirty="0" smtClean="0">
                <a:ea typeface="Arial" charset="0"/>
                <a:cs typeface="Arial" charset="0"/>
              </a:rPr>
              <a:t>15 ± 3kt*.</a:t>
            </a:r>
          </a:p>
          <a:p>
            <a:r>
              <a:rPr lang="en-US" dirty="0">
                <a:ea typeface="Arial" charset="0"/>
                <a:cs typeface="Arial" charset="0"/>
              </a:rPr>
              <a:t>Nagasaki, 9 August 1945, was 21 ±</a:t>
            </a:r>
            <a:r>
              <a:rPr lang="en-US" dirty="0" smtClean="0">
                <a:ea typeface="Arial" charset="0"/>
                <a:cs typeface="Arial" charset="0"/>
              </a:rPr>
              <a:t>2kt*.</a:t>
            </a:r>
            <a:endParaRPr lang="en-US" dirty="0">
              <a:ea typeface="Arial" charset="0"/>
              <a:cs typeface="Arial" charset="0"/>
            </a:endParaRPr>
          </a:p>
        </p:txBody>
      </p:sp>
      <p:sp>
        <p:nvSpPr>
          <p:cNvPr id="2" name="TextBox 1"/>
          <p:cNvSpPr txBox="1"/>
          <p:nvPr/>
        </p:nvSpPr>
        <p:spPr>
          <a:xfrm>
            <a:off x="457200" y="5553236"/>
            <a:ext cx="8327268" cy="646331"/>
          </a:xfrm>
          <a:prstGeom prst="rect">
            <a:avLst/>
          </a:prstGeom>
          <a:noFill/>
        </p:spPr>
        <p:txBody>
          <a:bodyPr wrap="square" rtlCol="0">
            <a:spAutoFit/>
          </a:bodyPr>
          <a:lstStyle/>
          <a:p>
            <a:r>
              <a:rPr lang="en-US" dirty="0" smtClean="0">
                <a:ea typeface="Arial" charset="0"/>
                <a:cs typeface="Arial" charset="0"/>
              </a:rPr>
              <a:t>* </a:t>
            </a:r>
            <a:r>
              <a:rPr lang="en-GB" dirty="0" smtClean="0">
                <a:ea typeface="Arial" charset="0"/>
                <a:cs typeface="Arial" charset="0"/>
              </a:rPr>
              <a:t>Malik, J., The yields of the Hiroshima and Nagasaki explosions: Los Alamos National Laboratory, LA-8819; released 1985.</a:t>
            </a:r>
            <a:endParaRPr lang="en-US" dirty="0"/>
          </a:p>
        </p:txBody>
      </p:sp>
    </p:spTree>
    <p:extLst>
      <p:ext uri="{BB962C8B-B14F-4D97-AF65-F5344CB8AC3E}">
        <p14:creationId xmlns:p14="http://schemas.microsoft.com/office/powerpoint/2010/main" val="72044759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pPr eaLnBrk="1" hangingPunct="1"/>
            <a:r>
              <a:rPr lang="en-GB" dirty="0" smtClean="0"/>
              <a:t>Explosions and yield</a:t>
            </a:r>
            <a:endParaRPr lang="en-US" dirty="0" smtClean="0"/>
          </a:p>
        </p:txBody>
      </p:sp>
      <p:pic>
        <p:nvPicPr>
          <p:cNvPr id="5" name="Picture 4" descr="Explosion%20cavity.pdf"/>
          <p:cNvPicPr/>
          <p:nvPr/>
        </p:nvPicPr>
        <p:blipFill>
          <a:blip r:embed="rId3">
            <a:extLst>
              <a:ext uri="{28A0092B-C50C-407E-A947-70E740481C1C}">
                <a14:useLocalDpi xmlns:a14="http://schemas.microsoft.com/office/drawing/2010/main" val="0"/>
              </a:ext>
            </a:extLst>
          </a:blip>
          <a:srcRect/>
          <a:stretch>
            <a:fillRect/>
          </a:stretch>
        </p:blipFill>
        <p:spPr bwMode="auto">
          <a:xfrm>
            <a:off x="503548" y="2001138"/>
            <a:ext cx="3661759" cy="3804126"/>
          </a:xfrm>
          <a:prstGeom prst="rect">
            <a:avLst/>
          </a:prstGeom>
          <a:solidFill>
            <a:schemeClr val="bg1"/>
          </a:solidFill>
          <a:ln>
            <a:noFill/>
          </a:ln>
        </p:spPr>
      </p:pic>
    </p:spTree>
    <p:extLst>
      <p:ext uri="{BB962C8B-B14F-4D97-AF65-F5344CB8AC3E}">
        <p14:creationId xmlns:p14="http://schemas.microsoft.com/office/powerpoint/2010/main" val="87335422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pPr eaLnBrk="1" hangingPunct="1"/>
            <a:r>
              <a:rPr lang="en-GB" dirty="0" smtClean="0"/>
              <a:t>Explosions and yield</a:t>
            </a:r>
            <a:endParaRPr lang="en-US" dirty="0" smtClean="0"/>
          </a:p>
        </p:txBody>
      </p:sp>
      <p:pic>
        <p:nvPicPr>
          <p:cNvPr id="5" name="Picture 4" descr="Explosion%20cavity.pdf"/>
          <p:cNvPicPr/>
          <p:nvPr/>
        </p:nvPicPr>
        <p:blipFill>
          <a:blip r:embed="rId3">
            <a:extLst>
              <a:ext uri="{28A0092B-C50C-407E-A947-70E740481C1C}">
                <a14:useLocalDpi xmlns:a14="http://schemas.microsoft.com/office/drawing/2010/main" val="0"/>
              </a:ext>
            </a:extLst>
          </a:blip>
          <a:srcRect/>
          <a:stretch>
            <a:fillRect/>
          </a:stretch>
        </p:blipFill>
        <p:spPr bwMode="auto">
          <a:xfrm>
            <a:off x="503548" y="2001138"/>
            <a:ext cx="3661759" cy="3804126"/>
          </a:xfrm>
          <a:prstGeom prst="rect">
            <a:avLst/>
          </a:prstGeom>
          <a:solidFill>
            <a:schemeClr val="bg1"/>
          </a:solidFill>
          <a:ln>
            <a:noFill/>
          </a:ln>
        </p:spPr>
      </p:pic>
      <p:sp>
        <p:nvSpPr>
          <p:cNvPr id="3" name="TextBox 2"/>
          <p:cNvSpPr txBox="1"/>
          <p:nvPr/>
        </p:nvSpPr>
        <p:spPr>
          <a:xfrm>
            <a:off x="4427984" y="2001614"/>
            <a:ext cx="4494657" cy="923330"/>
          </a:xfrm>
          <a:prstGeom prst="rect">
            <a:avLst/>
          </a:prstGeom>
          <a:solidFill>
            <a:schemeClr val="bg1"/>
          </a:solidFill>
        </p:spPr>
        <p:txBody>
          <a:bodyPr wrap="square" rtlCol="0">
            <a:spAutoFit/>
          </a:bodyPr>
          <a:lstStyle/>
          <a:p>
            <a:r>
              <a:rPr lang="en-US" dirty="0">
                <a:ea typeface="Arial" charset="0"/>
                <a:cs typeface="Arial" charset="0"/>
              </a:rPr>
              <a:t>For a </a:t>
            </a:r>
            <a:r>
              <a:rPr lang="en-US" dirty="0" smtClean="0">
                <a:ea typeface="Arial" charset="0"/>
                <a:cs typeface="Arial" charset="0"/>
              </a:rPr>
              <a:t>contained underground test of 5 </a:t>
            </a:r>
            <a:r>
              <a:rPr lang="en-US" dirty="0" err="1" smtClean="0">
                <a:ea typeface="Arial" charset="0"/>
                <a:cs typeface="Arial" charset="0"/>
              </a:rPr>
              <a:t>kt</a:t>
            </a:r>
            <a:r>
              <a:rPr lang="en-US" dirty="0" smtClean="0">
                <a:ea typeface="Arial" charset="0"/>
                <a:cs typeface="Arial" charset="0"/>
              </a:rPr>
              <a:t>, the </a:t>
            </a:r>
            <a:r>
              <a:rPr lang="en-US" dirty="0">
                <a:ea typeface="Arial" charset="0"/>
                <a:cs typeface="Arial" charset="0"/>
              </a:rPr>
              <a:t>injected </a:t>
            </a:r>
            <a:r>
              <a:rPr lang="en-US" dirty="0" smtClean="0">
                <a:ea typeface="Arial" charset="0"/>
                <a:cs typeface="Arial" charset="0"/>
              </a:rPr>
              <a:t>volume is about 2000 m</a:t>
            </a:r>
            <a:r>
              <a:rPr lang="en-US" baseline="30000" dirty="0" smtClean="0">
                <a:ea typeface="Arial" charset="0"/>
                <a:cs typeface="Arial" charset="0"/>
              </a:rPr>
              <a:t>3</a:t>
            </a:r>
            <a:r>
              <a:rPr lang="en-US" dirty="0" smtClean="0">
                <a:ea typeface="Arial" charset="0"/>
                <a:cs typeface="Arial" charset="0"/>
              </a:rPr>
              <a:t>.  The elastic radius </a:t>
            </a:r>
            <a:r>
              <a:rPr lang="en-US" i="1" dirty="0" smtClean="0">
                <a:ea typeface="Arial" charset="0"/>
                <a:cs typeface="Arial" charset="0"/>
              </a:rPr>
              <a:t>a</a:t>
            </a:r>
            <a:r>
              <a:rPr lang="en-US" dirty="0" smtClean="0">
                <a:ea typeface="Arial" charset="0"/>
                <a:cs typeface="Arial" charset="0"/>
              </a:rPr>
              <a:t> is about 100 m.</a:t>
            </a:r>
            <a:endParaRPr lang="en-US" dirty="0">
              <a:ea typeface="Arial" charset="0"/>
              <a:cs typeface="Arial" charset="0"/>
            </a:endParaRPr>
          </a:p>
        </p:txBody>
      </p:sp>
    </p:spTree>
    <p:extLst>
      <p:ext uri="{BB962C8B-B14F-4D97-AF65-F5344CB8AC3E}">
        <p14:creationId xmlns:p14="http://schemas.microsoft.com/office/powerpoint/2010/main" val="102962282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pPr eaLnBrk="1" hangingPunct="1"/>
            <a:r>
              <a:rPr lang="en-GB" dirty="0" smtClean="0"/>
              <a:t>Explosion source time functions </a:t>
            </a:r>
            <a:endParaRPr lang="en-US" dirty="0" smtClean="0"/>
          </a:p>
        </p:txBody>
      </p:sp>
      <p:pic>
        <p:nvPicPr>
          <p:cNvPr id="5" name="Picture 4" descr="Explosion%20cavity.pdf"/>
          <p:cNvPicPr/>
          <p:nvPr/>
        </p:nvPicPr>
        <p:blipFill>
          <a:blip r:embed="rId2">
            <a:extLst>
              <a:ext uri="{28A0092B-C50C-407E-A947-70E740481C1C}">
                <a14:useLocalDpi xmlns:a14="http://schemas.microsoft.com/office/drawing/2010/main" val="0"/>
              </a:ext>
            </a:extLst>
          </a:blip>
          <a:srcRect/>
          <a:stretch>
            <a:fillRect/>
          </a:stretch>
        </p:blipFill>
        <p:spPr bwMode="auto">
          <a:xfrm>
            <a:off x="503548" y="2001138"/>
            <a:ext cx="3661759" cy="3804126"/>
          </a:xfrm>
          <a:prstGeom prst="rect">
            <a:avLst/>
          </a:prstGeom>
          <a:solidFill>
            <a:schemeClr val="bg1"/>
          </a:solidFill>
          <a:ln>
            <a:noFill/>
          </a:ln>
        </p:spPr>
      </p:pic>
      <p:pic>
        <p:nvPicPr>
          <p:cNvPr id="6" name="Picture 5"/>
          <p:cNvPicPr/>
          <p:nvPr/>
        </p:nvPicPr>
        <p:blipFill>
          <a:blip r:embed="rId3"/>
          <a:stretch>
            <a:fillRect/>
          </a:stretch>
        </p:blipFill>
        <p:spPr>
          <a:xfrm>
            <a:off x="4432651" y="2001138"/>
            <a:ext cx="4567841" cy="1967922"/>
          </a:xfrm>
          <a:prstGeom prst="rect">
            <a:avLst/>
          </a:prstGeom>
        </p:spPr>
      </p:pic>
      <p:sp>
        <p:nvSpPr>
          <p:cNvPr id="4" name="TextBox 3"/>
          <p:cNvSpPr txBox="1"/>
          <p:nvPr/>
        </p:nvSpPr>
        <p:spPr>
          <a:xfrm>
            <a:off x="5275411" y="4185084"/>
            <a:ext cx="2284921" cy="1200329"/>
          </a:xfrm>
          <a:prstGeom prst="rect">
            <a:avLst/>
          </a:prstGeom>
          <a:solidFill>
            <a:schemeClr val="bg1"/>
          </a:solidFill>
        </p:spPr>
        <p:txBody>
          <a:bodyPr wrap="none" rtlCol="0">
            <a:spAutoFit/>
          </a:bodyPr>
          <a:lstStyle/>
          <a:p>
            <a:r>
              <a:rPr lang="en-US" dirty="0" smtClean="0"/>
              <a:t>Sharpe’s (1942) model</a:t>
            </a:r>
          </a:p>
          <a:p>
            <a:r>
              <a:rPr lang="en-US" dirty="0"/>
              <a:t>p</a:t>
            </a:r>
            <a:r>
              <a:rPr lang="en-US" baseline="-25000" dirty="0" smtClean="0"/>
              <a:t>0</a:t>
            </a:r>
            <a:r>
              <a:rPr lang="en-US" dirty="0" smtClean="0"/>
              <a:t> = 20 </a:t>
            </a:r>
            <a:r>
              <a:rPr lang="en-US" dirty="0" err="1" smtClean="0"/>
              <a:t>Mpa</a:t>
            </a:r>
            <a:endParaRPr lang="en-US" dirty="0" smtClean="0"/>
          </a:p>
          <a:p>
            <a:pPr marL="285750" indent="-285750">
              <a:buFont typeface="Symbol" charset="2"/>
              <a:buChar char="m"/>
            </a:pPr>
            <a:r>
              <a:rPr lang="en-US" dirty="0" smtClean="0"/>
              <a:t>= 50 </a:t>
            </a:r>
            <a:r>
              <a:rPr lang="en-US" dirty="0" err="1" smtClean="0"/>
              <a:t>Gpa</a:t>
            </a:r>
            <a:endParaRPr lang="en-US" dirty="0" smtClean="0"/>
          </a:p>
          <a:p>
            <a:r>
              <a:rPr lang="en-US" dirty="0" smtClean="0"/>
              <a:t>a   = 100 m</a:t>
            </a:r>
          </a:p>
        </p:txBody>
      </p:sp>
      <p:sp>
        <p:nvSpPr>
          <p:cNvPr id="2" name="TextBox 1"/>
          <p:cNvSpPr txBox="1"/>
          <p:nvPr/>
        </p:nvSpPr>
        <p:spPr>
          <a:xfrm>
            <a:off x="4432651" y="5805264"/>
            <a:ext cx="4567841" cy="923330"/>
          </a:xfrm>
          <a:prstGeom prst="rect">
            <a:avLst/>
          </a:prstGeom>
          <a:solidFill>
            <a:schemeClr val="bg1"/>
          </a:solidFill>
        </p:spPr>
        <p:txBody>
          <a:bodyPr wrap="square" rtlCol="0">
            <a:spAutoFit/>
          </a:bodyPr>
          <a:lstStyle/>
          <a:p>
            <a:r>
              <a:rPr lang="en-US" dirty="0" smtClean="0"/>
              <a:t>Most of the energy is contained by the nonlinear zone.  Only a small fraction is released as elastic waves.</a:t>
            </a:r>
            <a:endParaRPr lang="en-US" dirty="0"/>
          </a:p>
        </p:txBody>
      </p:sp>
    </p:spTree>
    <p:extLst>
      <p:ext uri="{BB962C8B-B14F-4D97-AF65-F5344CB8AC3E}">
        <p14:creationId xmlns:p14="http://schemas.microsoft.com/office/powerpoint/2010/main" val="121183194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57200" y="584684"/>
            <a:ext cx="8229600" cy="1066800"/>
          </a:xfrm>
        </p:spPr>
        <p:txBody>
          <a:bodyPr/>
          <a:lstStyle/>
          <a:p>
            <a:pPr eaLnBrk="1" hangingPunct="1"/>
            <a:r>
              <a:rPr lang="en-GB" dirty="0" smtClean="0"/>
              <a:t>Conventional estimation of yield</a:t>
            </a:r>
            <a:endParaRPr lang="en-US" dirty="0" smtClean="0"/>
          </a:p>
        </p:txBody>
      </p:sp>
      <p:sp>
        <p:nvSpPr>
          <p:cNvPr id="18435" name="Rectangle 3"/>
          <p:cNvSpPr>
            <a:spLocks noGrp="1" noChangeArrowheads="1"/>
          </p:cNvSpPr>
          <p:nvPr>
            <p:ph type="body" idx="1"/>
          </p:nvPr>
        </p:nvSpPr>
        <p:spPr>
          <a:xfrm>
            <a:off x="457200" y="1880828"/>
            <a:ext cx="8229600" cy="4428492"/>
          </a:xfrm>
        </p:spPr>
        <p:txBody>
          <a:bodyPr>
            <a:normAutofit lnSpcReduction="10000"/>
          </a:bodyPr>
          <a:lstStyle/>
          <a:p>
            <a:r>
              <a:rPr lang="en-GB" sz="2800" dirty="0">
                <a:cs typeface="Arial" pitchFamily="34" charset="0"/>
              </a:rPr>
              <a:t>B</a:t>
            </a:r>
            <a:r>
              <a:rPr lang="en-GB" sz="2800" dirty="0" smtClean="0">
                <a:cs typeface="Arial" pitchFamily="34" charset="0"/>
              </a:rPr>
              <a:t>ody-wave magnitude </a:t>
            </a:r>
            <a:r>
              <a:rPr lang="en-GB" sz="2800" i="1" dirty="0" err="1" smtClean="0">
                <a:cs typeface="Arial" pitchFamily="34" charset="0"/>
              </a:rPr>
              <a:t>m</a:t>
            </a:r>
            <a:r>
              <a:rPr lang="en-GB" sz="2800" i="1" baseline="-25000" dirty="0" err="1" smtClean="0">
                <a:cs typeface="Arial" pitchFamily="34" charset="0"/>
              </a:rPr>
              <a:t>b</a:t>
            </a:r>
            <a:r>
              <a:rPr lang="en-GB" sz="2800" dirty="0" smtClean="0">
                <a:cs typeface="Arial" pitchFamily="34" charset="0"/>
              </a:rPr>
              <a:t> is a measure of the seismic energy released. Yield </a:t>
            </a:r>
            <a:r>
              <a:rPr lang="en-GB" sz="2800" i="1" dirty="0" smtClean="0">
                <a:cs typeface="Arial" pitchFamily="34" charset="0"/>
              </a:rPr>
              <a:t>Y</a:t>
            </a:r>
            <a:r>
              <a:rPr lang="en-GB" sz="2800" dirty="0" smtClean="0">
                <a:cs typeface="Arial" pitchFamily="34" charset="0"/>
              </a:rPr>
              <a:t> must be related to </a:t>
            </a:r>
            <a:r>
              <a:rPr lang="en-GB" sz="2800" i="1" dirty="0" err="1" smtClean="0">
                <a:cs typeface="Arial" pitchFamily="34" charset="0"/>
              </a:rPr>
              <a:t>m</a:t>
            </a:r>
            <a:r>
              <a:rPr lang="en-GB" sz="2800" i="1" baseline="-25000" dirty="0" err="1" smtClean="0">
                <a:cs typeface="Arial" pitchFamily="34" charset="0"/>
              </a:rPr>
              <a:t>b</a:t>
            </a:r>
            <a:r>
              <a:rPr lang="en-GB" sz="2800" i="1" dirty="0" smtClean="0">
                <a:cs typeface="Arial" pitchFamily="34" charset="0"/>
              </a:rPr>
              <a:t>.</a:t>
            </a:r>
          </a:p>
          <a:p>
            <a:endParaRPr lang="en-GB" sz="2800" i="1" dirty="0" smtClean="0">
              <a:cs typeface="Arial" pitchFamily="34" charset="0"/>
            </a:endParaRPr>
          </a:p>
          <a:p>
            <a:r>
              <a:rPr lang="en-GB" sz="2800" i="1" dirty="0" err="1" smtClean="0">
                <a:cs typeface="Arial" pitchFamily="34" charset="0"/>
              </a:rPr>
              <a:t>m</a:t>
            </a:r>
            <a:r>
              <a:rPr lang="en-GB" sz="2800" i="1" baseline="-25000" dirty="0" err="1" smtClean="0">
                <a:cs typeface="Arial" pitchFamily="34" charset="0"/>
              </a:rPr>
              <a:t>b</a:t>
            </a:r>
            <a:r>
              <a:rPr lang="en-GB" sz="2800" dirty="0" smtClean="0">
                <a:cs typeface="Arial" pitchFamily="34" charset="0"/>
              </a:rPr>
              <a:t> = </a:t>
            </a:r>
            <a:r>
              <a:rPr lang="en-GB" sz="2800" i="1" dirty="0" smtClean="0">
                <a:cs typeface="Arial" pitchFamily="34" charset="0"/>
              </a:rPr>
              <a:t>k</a:t>
            </a:r>
            <a:r>
              <a:rPr lang="en-GB" sz="2800" baseline="-25000" dirty="0" smtClean="0">
                <a:cs typeface="Arial" pitchFamily="34" charset="0"/>
              </a:rPr>
              <a:t>1</a:t>
            </a:r>
            <a:r>
              <a:rPr lang="en-GB" sz="2800" dirty="0" smtClean="0">
                <a:cs typeface="Arial" pitchFamily="34" charset="0"/>
              </a:rPr>
              <a:t>log</a:t>
            </a:r>
            <a:r>
              <a:rPr lang="en-GB" sz="2800" baseline="-25000" dirty="0" smtClean="0">
                <a:cs typeface="Arial" pitchFamily="34" charset="0"/>
              </a:rPr>
              <a:t>10</a:t>
            </a:r>
            <a:r>
              <a:rPr lang="en-GB" sz="2800" i="1" dirty="0" smtClean="0">
                <a:cs typeface="Arial" pitchFamily="34" charset="0"/>
              </a:rPr>
              <a:t>Y</a:t>
            </a:r>
            <a:r>
              <a:rPr lang="en-GB" sz="2800" dirty="0" smtClean="0">
                <a:cs typeface="Arial" pitchFamily="34" charset="0"/>
              </a:rPr>
              <a:t> + </a:t>
            </a:r>
            <a:r>
              <a:rPr lang="en-GB" sz="2800" i="1" dirty="0" smtClean="0">
                <a:cs typeface="Arial" pitchFamily="34" charset="0"/>
              </a:rPr>
              <a:t>k</a:t>
            </a:r>
            <a:r>
              <a:rPr lang="en-GB" sz="2800" baseline="-25000" dirty="0" smtClean="0">
                <a:cs typeface="Arial" pitchFamily="34" charset="0"/>
              </a:rPr>
              <a:t>2</a:t>
            </a:r>
            <a:r>
              <a:rPr lang="en-GB" sz="2800" dirty="0" smtClean="0">
                <a:cs typeface="Arial" pitchFamily="34" charset="0"/>
              </a:rPr>
              <a:t>.	</a:t>
            </a:r>
            <a:r>
              <a:rPr lang="en-GB" sz="2800" i="1" dirty="0" err="1" smtClean="0">
                <a:cs typeface="Arial" pitchFamily="34" charset="0"/>
              </a:rPr>
              <a:t>m</a:t>
            </a:r>
            <a:r>
              <a:rPr lang="en-GB" sz="2800" i="1" baseline="-25000" dirty="0" err="1" smtClean="0">
                <a:cs typeface="Arial" pitchFamily="34" charset="0"/>
              </a:rPr>
              <a:t>b</a:t>
            </a:r>
            <a:r>
              <a:rPr lang="en-GB" sz="2800" dirty="0" smtClean="0">
                <a:cs typeface="Arial" pitchFamily="34" charset="0"/>
              </a:rPr>
              <a:t> </a:t>
            </a:r>
            <a:r>
              <a:rPr lang="en-GB" sz="2800" dirty="0">
                <a:cs typeface="Arial" pitchFamily="34" charset="0"/>
              </a:rPr>
              <a:t>= </a:t>
            </a:r>
            <a:r>
              <a:rPr lang="en-GB" sz="2800" dirty="0" smtClean="0">
                <a:cs typeface="Arial" pitchFamily="34" charset="0"/>
              </a:rPr>
              <a:t>log</a:t>
            </a:r>
            <a:r>
              <a:rPr lang="en-GB" sz="2800" baseline="-25000" dirty="0" smtClean="0">
                <a:cs typeface="Arial" pitchFamily="34" charset="0"/>
              </a:rPr>
              <a:t>10</a:t>
            </a:r>
            <a:r>
              <a:rPr lang="en-GB" sz="2800" dirty="0" smtClean="0">
                <a:cs typeface="Arial" pitchFamily="34" charset="0"/>
              </a:rPr>
              <a:t>(</a:t>
            </a:r>
            <a:r>
              <a:rPr lang="en-GB" sz="2800" i="1" dirty="0" smtClean="0">
                <a:cs typeface="Arial" pitchFamily="34" charset="0"/>
              </a:rPr>
              <a:t>A</a:t>
            </a:r>
            <a:r>
              <a:rPr lang="en-GB" sz="2800" dirty="0" smtClean="0">
                <a:cs typeface="Arial" pitchFamily="34" charset="0"/>
              </a:rPr>
              <a:t>/</a:t>
            </a:r>
            <a:r>
              <a:rPr lang="en-GB" sz="2800" i="1" dirty="0" smtClean="0">
                <a:cs typeface="Arial" pitchFamily="34" charset="0"/>
              </a:rPr>
              <a:t>T</a:t>
            </a:r>
            <a:r>
              <a:rPr lang="en-GB" sz="2800" dirty="0" smtClean="0">
                <a:cs typeface="Arial" pitchFamily="34" charset="0"/>
              </a:rPr>
              <a:t>) + </a:t>
            </a:r>
            <a:r>
              <a:rPr lang="en-GB" sz="2800" i="1" dirty="0" smtClean="0">
                <a:cs typeface="Arial" pitchFamily="34" charset="0"/>
              </a:rPr>
              <a:t>B</a:t>
            </a:r>
            <a:r>
              <a:rPr lang="en-GB" sz="2800" dirty="0" smtClean="0">
                <a:cs typeface="Arial" pitchFamily="34" charset="0"/>
              </a:rPr>
              <a:t>(</a:t>
            </a:r>
            <a:r>
              <a:rPr lang="en-GB" sz="2800" i="1" dirty="0" smtClean="0">
                <a:latin typeface="Symbol" charset="2"/>
                <a:ea typeface="Symbol" charset="2"/>
                <a:cs typeface="Symbol" charset="2"/>
              </a:rPr>
              <a:t>D</a:t>
            </a:r>
            <a:r>
              <a:rPr lang="en-GB" sz="2800" dirty="0" smtClean="0">
                <a:cs typeface="Arial" pitchFamily="34" charset="0"/>
              </a:rPr>
              <a:t>, </a:t>
            </a:r>
            <a:r>
              <a:rPr lang="en-GB" sz="2800" i="1" dirty="0" smtClean="0">
                <a:cs typeface="Arial" pitchFamily="34" charset="0"/>
              </a:rPr>
              <a:t>h</a:t>
            </a:r>
            <a:r>
              <a:rPr lang="en-GB" sz="2800" dirty="0" smtClean="0">
                <a:cs typeface="Arial" pitchFamily="34" charset="0"/>
              </a:rPr>
              <a:t>).          </a:t>
            </a:r>
          </a:p>
          <a:p>
            <a:endParaRPr lang="en-GB" sz="2800" dirty="0" smtClean="0">
              <a:cs typeface="Arial" pitchFamily="34" charset="0"/>
            </a:endParaRPr>
          </a:p>
          <a:p>
            <a:r>
              <a:rPr lang="en-GB" sz="2800" i="1" dirty="0" smtClean="0">
                <a:cs typeface="Arial" pitchFamily="34" charset="0"/>
              </a:rPr>
              <a:t>k</a:t>
            </a:r>
            <a:r>
              <a:rPr lang="en-GB" sz="2800" baseline="-25000" dirty="0" smtClean="0">
                <a:cs typeface="Arial" pitchFamily="34" charset="0"/>
              </a:rPr>
              <a:t>1</a:t>
            </a:r>
            <a:r>
              <a:rPr lang="en-GB" sz="2800" dirty="0" smtClean="0">
                <a:cs typeface="Arial" pitchFamily="34" charset="0"/>
              </a:rPr>
              <a:t>, </a:t>
            </a:r>
            <a:r>
              <a:rPr lang="en-GB" sz="2800" i="1" dirty="0" smtClean="0">
                <a:cs typeface="Arial" pitchFamily="34" charset="0"/>
              </a:rPr>
              <a:t>k</a:t>
            </a:r>
            <a:r>
              <a:rPr lang="en-GB" sz="2800" baseline="-25000" dirty="0" smtClean="0">
                <a:cs typeface="Arial" pitchFamily="34" charset="0"/>
              </a:rPr>
              <a:t>2</a:t>
            </a:r>
            <a:r>
              <a:rPr lang="en-GB" sz="2800" dirty="0" smtClean="0">
                <a:cs typeface="Arial" pitchFamily="34" charset="0"/>
              </a:rPr>
              <a:t> and </a:t>
            </a:r>
            <a:r>
              <a:rPr lang="en-GB" sz="2800" i="1" dirty="0" smtClean="0">
                <a:latin typeface="Symbol" charset="2"/>
                <a:ea typeface="Symbol" charset="2"/>
                <a:cs typeface="Symbol" charset="2"/>
              </a:rPr>
              <a:t>D</a:t>
            </a:r>
            <a:r>
              <a:rPr lang="en-GB" sz="2800" dirty="0" smtClean="0">
                <a:cs typeface="Arial" pitchFamily="34" charset="0"/>
              </a:rPr>
              <a:t> depend on the path and need to be known</a:t>
            </a:r>
            <a:r>
              <a:rPr lang="en-GB" sz="2800" dirty="0" smtClean="0">
                <a:cs typeface="Arial" pitchFamily="34" charset="0"/>
              </a:rPr>
              <a:t>. The source depth </a:t>
            </a:r>
            <a:r>
              <a:rPr lang="en-GB" sz="2800" i="1" dirty="0" smtClean="0">
                <a:cs typeface="Arial" pitchFamily="34" charset="0"/>
              </a:rPr>
              <a:t>h </a:t>
            </a:r>
            <a:r>
              <a:rPr lang="en-GB" sz="2800" dirty="0" smtClean="0">
                <a:cs typeface="Arial" pitchFamily="34" charset="0"/>
              </a:rPr>
              <a:t>also needs to be known.</a:t>
            </a:r>
            <a:endParaRPr lang="en-GB" sz="2800" dirty="0" smtClean="0">
              <a:cs typeface="Arial" pitchFamily="34" charset="0"/>
            </a:endParaRPr>
          </a:p>
          <a:p>
            <a:r>
              <a:rPr lang="en-GB" sz="2800" dirty="0" smtClean="0">
                <a:cs typeface="Arial" pitchFamily="34" charset="0"/>
              </a:rPr>
              <a:t>These parameter </a:t>
            </a:r>
            <a:r>
              <a:rPr lang="en-GB" sz="2800" dirty="0" smtClean="0">
                <a:cs typeface="Arial" pitchFamily="34" charset="0"/>
              </a:rPr>
              <a:t>are known for NTS and STS (Kazakhstan), but not for North Korea Test Site (NKTS).</a:t>
            </a:r>
            <a:endParaRPr lang="en-GB" sz="2800" dirty="0">
              <a:cs typeface="Arial" pitchFamily="34" charset="0"/>
            </a:endParaRPr>
          </a:p>
          <a:p>
            <a:endParaRPr lang="en-GB" sz="2800" baseline="-25000" dirty="0">
              <a:cs typeface="Arial" pitchFamily="34" charset="0"/>
            </a:endParaRPr>
          </a:p>
        </p:txBody>
      </p:sp>
    </p:spTree>
    <p:extLst>
      <p:ext uri="{BB962C8B-B14F-4D97-AF65-F5344CB8AC3E}">
        <p14:creationId xmlns:p14="http://schemas.microsoft.com/office/powerpoint/2010/main" val="108195529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57200" y="728700"/>
            <a:ext cx="8229600" cy="1066800"/>
          </a:xfrm>
        </p:spPr>
        <p:txBody>
          <a:bodyPr/>
          <a:lstStyle/>
          <a:p>
            <a:pPr eaLnBrk="1" hangingPunct="1"/>
            <a:r>
              <a:rPr lang="en-GB" dirty="0" smtClean="0"/>
              <a:t>Scaling law for explosions</a:t>
            </a:r>
            <a:endParaRPr lang="en-US" dirty="0" smtClean="0"/>
          </a:p>
        </p:txBody>
      </p:sp>
      <p:pic>
        <p:nvPicPr>
          <p:cNvPr id="4" name="Picture 3"/>
          <p:cNvPicPr/>
          <p:nvPr/>
        </p:nvPicPr>
        <p:blipFill>
          <a:blip r:embed="rId2"/>
          <a:stretch>
            <a:fillRect/>
          </a:stretch>
        </p:blipFill>
        <p:spPr>
          <a:xfrm>
            <a:off x="1705927" y="1978660"/>
            <a:ext cx="5732145" cy="2900680"/>
          </a:xfrm>
          <a:prstGeom prst="rect">
            <a:avLst/>
          </a:prstGeom>
        </p:spPr>
      </p:pic>
      <p:sp>
        <p:nvSpPr>
          <p:cNvPr id="2" name="TextBox 1"/>
          <p:cNvSpPr txBox="1"/>
          <p:nvPr/>
        </p:nvSpPr>
        <p:spPr>
          <a:xfrm>
            <a:off x="2375756" y="5049180"/>
            <a:ext cx="1367682" cy="369332"/>
          </a:xfrm>
          <a:prstGeom prst="rect">
            <a:avLst/>
          </a:prstGeom>
          <a:noFill/>
        </p:spPr>
        <p:txBody>
          <a:bodyPr wrap="none" rtlCol="0">
            <a:spAutoFit/>
          </a:bodyPr>
          <a:lstStyle/>
          <a:p>
            <a:r>
              <a:rPr lang="en-US" smtClean="0"/>
              <a:t>Small source</a:t>
            </a:r>
            <a:endParaRPr lang="en-US"/>
          </a:p>
        </p:txBody>
      </p:sp>
      <p:sp>
        <p:nvSpPr>
          <p:cNvPr id="6" name="TextBox 5"/>
          <p:cNvSpPr txBox="1"/>
          <p:nvPr/>
        </p:nvSpPr>
        <p:spPr>
          <a:xfrm>
            <a:off x="5148534" y="5049180"/>
            <a:ext cx="1148071" cy="369332"/>
          </a:xfrm>
          <a:prstGeom prst="rect">
            <a:avLst/>
          </a:prstGeom>
          <a:noFill/>
        </p:spPr>
        <p:txBody>
          <a:bodyPr wrap="none" rtlCol="0">
            <a:spAutoFit/>
          </a:bodyPr>
          <a:lstStyle/>
          <a:p>
            <a:r>
              <a:rPr lang="en-US" dirty="0" smtClean="0"/>
              <a:t>Big source</a:t>
            </a:r>
            <a:endParaRPr lang="en-US" dirty="0"/>
          </a:p>
        </p:txBody>
      </p:sp>
      <p:sp>
        <p:nvSpPr>
          <p:cNvPr id="3" name="TextBox 2"/>
          <p:cNvSpPr txBox="1"/>
          <p:nvPr/>
        </p:nvSpPr>
        <p:spPr>
          <a:xfrm>
            <a:off x="2699792" y="5661248"/>
            <a:ext cx="3460434" cy="369332"/>
          </a:xfrm>
          <a:prstGeom prst="rect">
            <a:avLst/>
          </a:prstGeom>
          <a:solidFill>
            <a:schemeClr val="bg1"/>
          </a:solidFill>
        </p:spPr>
        <p:txBody>
          <a:bodyPr wrap="none" rtlCol="0">
            <a:spAutoFit/>
          </a:bodyPr>
          <a:lstStyle/>
          <a:p>
            <a:r>
              <a:rPr lang="en-US" dirty="0" smtClean="0"/>
              <a:t>Scale </a:t>
            </a:r>
            <a:r>
              <a:rPr lang="en-US" smtClean="0"/>
              <a:t>factor </a:t>
            </a:r>
            <a:r>
              <a:rPr lang="en-US" i="1" smtClean="0">
                <a:latin typeface="Symbol" charset="2"/>
                <a:ea typeface="Symbol" charset="2"/>
                <a:cs typeface="Symbol" charset="2"/>
              </a:rPr>
              <a:t>a </a:t>
            </a:r>
            <a:r>
              <a:rPr lang="en-US" smtClean="0">
                <a:latin typeface="Symbol" charset="2"/>
                <a:ea typeface="Symbol" charset="2"/>
                <a:cs typeface="Symbol" charset="2"/>
              </a:rPr>
              <a:t>&gt; </a:t>
            </a:r>
            <a:r>
              <a:rPr lang="en-US" dirty="0" smtClean="0">
                <a:latin typeface="Symbol" charset="2"/>
                <a:ea typeface="Symbol" charset="2"/>
                <a:cs typeface="Symbol" charset="2"/>
              </a:rPr>
              <a:t>1</a:t>
            </a:r>
            <a:r>
              <a:rPr lang="en-US" dirty="0" smtClean="0"/>
              <a:t>.  Yield ratio is </a:t>
            </a:r>
            <a:r>
              <a:rPr lang="en-US" i="1" dirty="0" smtClean="0">
                <a:latin typeface="Symbol" charset="2"/>
                <a:ea typeface="Symbol" charset="2"/>
                <a:cs typeface="Symbol" charset="2"/>
              </a:rPr>
              <a:t>a</a:t>
            </a:r>
            <a:r>
              <a:rPr lang="en-US" baseline="30000" dirty="0" smtClean="0"/>
              <a:t>3</a:t>
            </a:r>
            <a:r>
              <a:rPr lang="en-US" dirty="0" smtClean="0"/>
              <a:t>.</a:t>
            </a:r>
            <a:endParaRPr lang="en-US" dirty="0"/>
          </a:p>
        </p:txBody>
      </p:sp>
    </p:spTree>
    <p:extLst>
      <p:ext uri="{BB962C8B-B14F-4D97-AF65-F5344CB8AC3E}">
        <p14:creationId xmlns:p14="http://schemas.microsoft.com/office/powerpoint/2010/main" val="128282509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19528</TotalTime>
  <Words>1005</Words>
  <Application>Microsoft Macintosh PowerPoint</Application>
  <PresentationFormat>On-screen Show (4:3)</PresentationFormat>
  <Paragraphs>205</Paragraphs>
  <Slides>27</Slides>
  <Notes>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27</vt:i4>
      </vt:variant>
    </vt:vector>
  </HeadingPairs>
  <TitlesOfParts>
    <vt:vector size="33" baseType="lpstr">
      <vt:lpstr>Calibri</vt:lpstr>
      <vt:lpstr>Mangal</vt:lpstr>
      <vt:lpstr>Symbol</vt:lpstr>
      <vt:lpstr>Times New Roman</vt:lpstr>
      <vt:lpstr>Arial</vt:lpstr>
      <vt:lpstr>Office Theme</vt:lpstr>
      <vt:lpstr>Yields and source time functions of North Korean announced nuclear tests</vt:lpstr>
      <vt:lpstr>Acknowledgments</vt:lpstr>
      <vt:lpstr>Outline</vt:lpstr>
      <vt:lpstr>Explosions and yield</vt:lpstr>
      <vt:lpstr>Explosions and yield</vt:lpstr>
      <vt:lpstr>Explosions and yield</vt:lpstr>
      <vt:lpstr>Explosion source time functions </vt:lpstr>
      <vt:lpstr>Conventional estimation of yield</vt:lpstr>
      <vt:lpstr>Scaling law for explosions</vt:lpstr>
      <vt:lpstr>Scaling law for explosions</vt:lpstr>
      <vt:lpstr>Scaling law for explosions</vt:lpstr>
      <vt:lpstr>Synthetic seismograms</vt:lpstr>
      <vt:lpstr>Synthetic seismograms</vt:lpstr>
      <vt:lpstr>Synthetic seismograms</vt:lpstr>
      <vt:lpstr>Synthetic seismograms</vt:lpstr>
      <vt:lpstr>Synthetic seismograms for two sources very close to each other</vt:lpstr>
      <vt:lpstr>Synthetic seismograms</vt:lpstr>
      <vt:lpstr>NK events</vt:lpstr>
      <vt:lpstr>Spectral ratio NK13/NK09</vt:lpstr>
      <vt:lpstr>Uncalibrated source time functions: NK09 andNK13</vt:lpstr>
      <vt:lpstr>Calibration for yield</vt:lpstr>
      <vt:lpstr>Calibration for yield</vt:lpstr>
      <vt:lpstr>Scaling law test on MDJ seismograms</vt:lpstr>
      <vt:lpstr>Estimated yields</vt:lpstr>
      <vt:lpstr>Estimated yields</vt:lpstr>
      <vt:lpstr>Conclusions</vt:lpstr>
      <vt:lpstr>Location of North Korean tests</vt:lpstr>
    </vt:vector>
  </TitlesOfParts>
  <LinksUpToDate>false</LinksUpToDate>
  <SharedDoc>false</SharedDoc>
  <HyperlinksChanged>false</HyperlinksChanged>
  <AppVersion>15.0030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Far-Field Vibroseis Wavelet</dc:title>
  <dc:creator>Anton</dc:creator>
  <cp:lastModifiedBy>ZIOLKOWSKI Anton</cp:lastModifiedBy>
  <cp:revision>585</cp:revision>
  <dcterms:created xsi:type="dcterms:W3CDTF">2006-08-16T00:00:00Z</dcterms:created>
  <dcterms:modified xsi:type="dcterms:W3CDTF">2017-04-04T22:07:18Z</dcterms:modified>
</cp:coreProperties>
</file>