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6" r:id="rId6"/>
    <p:sldId id="302" r:id="rId7"/>
    <p:sldId id="298" r:id="rId8"/>
    <p:sldId id="284" r:id="rId9"/>
    <p:sldId id="299" r:id="rId10"/>
    <p:sldId id="301" r:id="rId11"/>
    <p:sldId id="290" r:id="rId12"/>
    <p:sldId id="296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0"/>
    <p:restoredTop sz="73988"/>
  </p:normalViewPr>
  <p:slideViewPr>
    <p:cSldViewPr snapToGrid="0" snapToObjects="1">
      <p:cViewPr varScale="1">
        <p:scale>
          <a:sx n="82" d="100"/>
          <a:sy n="82" d="100"/>
        </p:scale>
        <p:origin x="11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CAA1A-F832-234F-8AD5-A0820E6BBEB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2F541-3480-5A43-A674-03005A2C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4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F541-3480-5A43-A674-03005A2CA5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50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F541-3480-5A43-A674-03005A2CA5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75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F541-3480-5A43-A674-03005A2CA5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60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F541-3480-5A43-A674-03005A2CA5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8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F541-3480-5A43-A674-03005A2CA5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F541-3480-5A43-A674-03005A2CA5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49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F541-3480-5A43-A674-03005A2CA5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68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F541-3480-5A43-A674-03005A2CA5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5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F541-3480-5A43-A674-03005A2CA5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44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F541-3480-5A43-A674-03005A2CA5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3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F541-3480-5A43-A674-03005A2CA5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62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F541-3480-5A43-A674-03005A2CA5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8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259E-CC33-CD42-9C0B-97FAA740EF60}" type="datetime1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D343-5FAB-FC4B-8370-766EB82A7E92}" type="datetime1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196D-8499-6A40-8FA1-CF8ECEA10D05}" type="datetime1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CBBB-DC84-7D43-8A5F-2E304D0C9433}" type="datetime1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A13D-F560-E146-8E27-EF8D351A834B}" type="datetime1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74A5-C7E5-6A4B-A8FC-95371C366D8C}" type="datetime1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01BD-CCBE-9D46-8164-2515EE5501EB}" type="datetime1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D169-6620-794F-8F47-551AE261909D}" type="datetime1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DDF2-8C5F-A34D-8814-C8E76A76B617}" type="datetime1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43BC-69CA-FA41-8372-8A7CBCAF7B52}" type="datetime1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394F-77B8-C747-8676-FEF8A1AF7513}" type="datetime1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7BBB8-3AE0-FA4E-A004-C7C07E1FC1BE}" type="datetime1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63685-585A-7040-9391-C96168E1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1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812" y="426881"/>
            <a:ext cx="10820400" cy="1833563"/>
          </a:xfrm>
        </p:spPr>
        <p:txBody>
          <a:bodyPr>
            <a:normAutofit fontScale="90000"/>
          </a:bodyPr>
          <a:lstStyle/>
          <a:p>
            <a:r>
              <a:rPr lang="en-US" dirty="0"/>
              <a:t>Induced seismicity </a:t>
            </a:r>
            <a:r>
              <a:rPr lang="en-US" dirty="0" smtClean="0"/>
              <a:t>for </a:t>
            </a:r>
            <a:r>
              <a:rPr lang="en-US" dirty="0"/>
              <a:t>geothermal energy </a:t>
            </a:r>
            <a:r>
              <a:rPr lang="en-US" dirty="0" smtClean="0"/>
              <a:t>production</a:t>
            </a:r>
            <a:r>
              <a:rPr lang="en-US" dirty="0"/>
              <a:t>: a new </a:t>
            </a:r>
            <a:r>
              <a:rPr lang="en-US" dirty="0" smtClean="0"/>
              <a:t>synthesis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727" y="2541172"/>
            <a:ext cx="10912485" cy="1559035"/>
          </a:xfrm>
        </p:spPr>
        <p:txBody>
          <a:bodyPr>
            <a:normAutofit lnSpcReduction="10000"/>
          </a:bodyPr>
          <a:lstStyle/>
          <a:p>
            <a:r>
              <a:rPr lang="en-US" sz="3200" dirty="0" err="1"/>
              <a:t>Xun</a:t>
            </a:r>
            <a:r>
              <a:rPr lang="en-US" sz="3200" dirty="0"/>
              <a:t> </a:t>
            </a:r>
            <a:r>
              <a:rPr lang="en-US" sz="3200" dirty="0" smtClean="0"/>
              <a:t>Li</a:t>
            </a:r>
            <a:r>
              <a:rPr lang="en-US" sz="3200" baseline="30000" dirty="0" smtClean="0"/>
              <a:t>1,2</a:t>
            </a:r>
            <a:r>
              <a:rPr lang="en-US" sz="3200" dirty="0" smtClean="0"/>
              <a:t>, </a:t>
            </a:r>
            <a:r>
              <a:rPr lang="en-US" sz="3200" dirty="0"/>
              <a:t>Ian </a:t>
            </a:r>
            <a:r>
              <a:rPr lang="en-US" sz="3200" dirty="0" smtClean="0"/>
              <a:t>Main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 and </a:t>
            </a:r>
            <a:r>
              <a:rPr lang="en-US" sz="3200" dirty="0"/>
              <a:t>Andrew </a:t>
            </a:r>
            <a:r>
              <a:rPr lang="en-US" sz="3200" dirty="0" smtClean="0"/>
              <a:t>Jupe</a:t>
            </a:r>
            <a:r>
              <a:rPr lang="en-US" sz="3200" baseline="30000" dirty="0" smtClean="0"/>
              <a:t>3</a:t>
            </a:r>
          </a:p>
          <a:p>
            <a:endParaRPr lang="en-US" sz="3200" dirty="0"/>
          </a:p>
          <a:p>
            <a:pPr algn="l"/>
            <a:r>
              <a:rPr lang="en-US" sz="3200" dirty="0" smtClean="0"/>
              <a:t>Thanks to                           , </a:t>
            </a:r>
            <a:r>
              <a:rPr lang="en-GB" alt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SED, </a:t>
            </a:r>
            <a:endParaRPr lang="en-GB" alt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81" y="5077052"/>
            <a:ext cx="2564984" cy="162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21" y="5547775"/>
            <a:ext cx="3598333" cy="817111"/>
          </a:xfrm>
          <a:prstGeom prst="rect">
            <a:avLst/>
          </a:prstGeom>
        </p:spPr>
      </p:pic>
      <p:pic>
        <p:nvPicPr>
          <p:cNvPr id="6" name="Picture 2" descr="logo4p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279" y="5246987"/>
            <a:ext cx="269716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018" y="3323825"/>
            <a:ext cx="3955582" cy="752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557" y="59563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945081" y="5829867"/>
            <a:ext cx="46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6547" y="5824765"/>
            <a:ext cx="288855" cy="37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5466" y="3321684"/>
            <a:ext cx="2211861" cy="860168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603" y="3063146"/>
            <a:ext cx="1268609" cy="126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367"/>
          </a:xfrm>
        </p:spPr>
        <p:txBody>
          <a:bodyPr/>
          <a:lstStyle/>
          <a:p>
            <a:pPr algn="ctr"/>
            <a:r>
              <a:rPr lang="en-US" dirty="0" smtClean="0"/>
              <a:t>Composite Focal Mechanism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9" y="1690688"/>
            <a:ext cx="6780223" cy="48482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2" t="2504" r="4592" b="1940"/>
          <a:stretch/>
        </p:blipFill>
        <p:spPr>
          <a:xfrm>
            <a:off x="6512010" y="2052000"/>
            <a:ext cx="5489941" cy="3643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9118" y="6062434"/>
            <a:ext cx="3558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Dominated by small events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26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37" y="401444"/>
            <a:ext cx="9155274" cy="6456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73405"/>
          </a:xfrm>
        </p:spPr>
        <p:txBody>
          <a:bodyPr/>
          <a:lstStyle/>
          <a:p>
            <a:r>
              <a:rPr lang="en-US" dirty="0" smtClean="0"/>
              <a:t>Possible model </a:t>
            </a:r>
            <a:r>
              <a:rPr lang="en-US" dirty="0"/>
              <a:t>of </a:t>
            </a:r>
            <a:r>
              <a:rPr lang="en-US" dirty="0" smtClean="0"/>
              <a:t>fracture </a:t>
            </a:r>
            <a:r>
              <a:rPr lang="en-US" dirty="0"/>
              <a:t>n</a:t>
            </a:r>
            <a:r>
              <a:rPr lang="en-US" dirty="0" smtClean="0"/>
              <a:t>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6" y="1350498"/>
            <a:ext cx="11788725" cy="52331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>
              <a:sym typeface="Wingdings"/>
            </a:endParaRPr>
          </a:p>
          <a:p>
            <a:endParaRPr lang="en-US" sz="3200" dirty="0" smtClean="0">
              <a:sym typeface="Wingdings"/>
            </a:endParaRPr>
          </a:p>
          <a:p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42381" y="2097287"/>
            <a:ext cx="328404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o</a:t>
            </a:r>
            <a:r>
              <a:rPr lang="en-GB" sz="2400" dirty="0" smtClean="0"/>
              <a:t>pening tensile fractures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5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9668"/>
            <a:ext cx="4562475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Variability of compatible focal mechanisms for individual events</a:t>
            </a:r>
            <a:br>
              <a:rPr lang="en-US" dirty="0" smtClean="0"/>
            </a:br>
            <a:r>
              <a:rPr lang="en-US" dirty="0" smtClean="0"/>
              <a:t>- scaling with size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80" b="4549"/>
          <a:stretch/>
        </p:blipFill>
        <p:spPr>
          <a:xfrm>
            <a:off x="76200" y="3419475"/>
            <a:ext cx="7075132" cy="33732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12</a:t>
            </a:fld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b="53771"/>
          <a:stretch/>
        </p:blipFill>
        <p:spPr>
          <a:xfrm>
            <a:off x="5400675" y="161925"/>
            <a:ext cx="6699866" cy="325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7087" y="4555672"/>
            <a:ext cx="4131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Larger events have a greater normal component on NW/SE striking faults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39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6" y="0"/>
            <a:ext cx="11268222" cy="1690689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6" y="1488293"/>
            <a:ext cx="11788725" cy="5233182"/>
          </a:xfrm>
        </p:spPr>
        <p:txBody>
          <a:bodyPr>
            <a:normAutofit/>
          </a:bodyPr>
          <a:lstStyle/>
          <a:p>
            <a:r>
              <a:rPr lang="en-US" sz="3200" dirty="0"/>
              <a:t>The reservoir is highly </a:t>
            </a:r>
            <a:r>
              <a:rPr lang="en-US" sz="3200" dirty="0" smtClean="0"/>
              <a:t>compliant – only a tiny </a:t>
            </a:r>
            <a:r>
              <a:rPr lang="en-US" sz="3200" dirty="0"/>
              <a:t>fraction (0.01%) of the total available strain </a:t>
            </a:r>
            <a:r>
              <a:rPr lang="en-US" sz="3200" dirty="0" smtClean="0"/>
              <a:t>is released seismically 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strain partition </a:t>
            </a:r>
            <a:r>
              <a:rPr lang="en-US" sz="3200" dirty="0" smtClean="0"/>
              <a:t>coefficient </a:t>
            </a:r>
            <a:r>
              <a:rPr lang="en-US" sz="3200" dirty="0"/>
              <a:t>reduces with ongoing </a:t>
            </a:r>
            <a:r>
              <a:rPr lang="en-US" sz="3200" dirty="0" smtClean="0"/>
              <a:t>injection </a:t>
            </a:r>
            <a:endParaRPr lang="en-US" sz="3200" dirty="0"/>
          </a:p>
          <a:p>
            <a:r>
              <a:rPr lang="en-US" sz="3200" dirty="0" smtClean="0"/>
              <a:t>The induced seismicity cloud evolution is best described by ‘non-</a:t>
            </a:r>
            <a:r>
              <a:rPr lang="en-US" sz="3200" dirty="0" err="1" smtClean="0"/>
              <a:t>Fickian</a:t>
            </a:r>
            <a:r>
              <a:rPr lang="en-US" sz="3200" dirty="0" smtClean="0"/>
              <a:t>’ diffusion with an exponent of ~0.38</a:t>
            </a:r>
          </a:p>
          <a:p>
            <a:r>
              <a:rPr lang="en-US" sz="3200" dirty="0" smtClean="0"/>
              <a:t>The most likely cause is permeability anisotropy, </a:t>
            </a:r>
            <a:r>
              <a:rPr lang="en-US" sz="3200" dirty="0" smtClean="0"/>
              <a:t>with best-fit ellipsoid axes closely </a:t>
            </a:r>
            <a:r>
              <a:rPr lang="en-US" sz="3200" dirty="0" smtClean="0"/>
              <a:t>aligned with the present-day stress field</a:t>
            </a:r>
          </a:p>
          <a:p>
            <a:r>
              <a:rPr lang="en-US" sz="3200" dirty="0" smtClean="0"/>
              <a:t>The composite focal mechanism </a:t>
            </a:r>
            <a:r>
              <a:rPr lang="en-US" sz="3200" dirty="0" smtClean="0"/>
              <a:t>is consistent with </a:t>
            </a:r>
            <a:r>
              <a:rPr lang="en-US" sz="3200" dirty="0" smtClean="0"/>
              <a:t>reactivation of local pre-existing fractures in </a:t>
            </a:r>
            <a:r>
              <a:rPr lang="en-US" sz="3200" dirty="0" smtClean="0"/>
              <a:t>Riedel (P) shear </a:t>
            </a:r>
            <a:r>
              <a:rPr lang="en-US" sz="3200" dirty="0" smtClean="0"/>
              <a:t>at high angle, </a:t>
            </a:r>
            <a:r>
              <a:rPr lang="en-US" sz="3200" dirty="0" smtClean="0"/>
              <a:t>in </a:t>
            </a:r>
            <a:r>
              <a:rPr lang="en-US" sz="3200" dirty="0" smtClean="0"/>
              <a:t>turn due to aseismic slip on more optimally-oriented faults 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>
              <a:sym typeface="Wingdings"/>
            </a:endParaRPr>
          </a:p>
          <a:p>
            <a:endParaRPr lang="en-US" sz="3200" dirty="0" smtClean="0">
              <a:sym typeface="Wingdings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6" y="0"/>
            <a:ext cx="11268222" cy="1690689"/>
          </a:xfrm>
        </p:spPr>
        <p:txBody>
          <a:bodyPr/>
          <a:lstStyle/>
          <a:p>
            <a:r>
              <a:rPr lang="en-US" dirty="0" smtClean="0"/>
              <a:t>Introduction—Site Location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6" y="1373358"/>
            <a:ext cx="4321125" cy="5233182"/>
          </a:xfrm>
        </p:spPr>
        <p:txBody>
          <a:bodyPr>
            <a:normAutofit/>
          </a:bodyPr>
          <a:lstStyle/>
          <a:p>
            <a:r>
              <a:rPr lang="en-US" sz="3200" dirty="0" err="1"/>
              <a:t>Rosemanowes</a:t>
            </a:r>
            <a:r>
              <a:rPr lang="en-US" sz="3200" dirty="0"/>
              <a:t> Quarry 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err="1"/>
              <a:t>Carnnenellis</a:t>
            </a:r>
            <a:r>
              <a:rPr lang="en-US" sz="3200" dirty="0"/>
              <a:t> </a:t>
            </a:r>
            <a:r>
              <a:rPr lang="en-US" sz="3200" dirty="0" smtClean="0"/>
              <a:t>granite—</a:t>
            </a:r>
            <a:r>
              <a:rPr lang="en-US" sz="3200" dirty="0"/>
              <a:t>Hercynian period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Gravity: &gt;10km depth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>
              <a:sym typeface="Wingdings"/>
            </a:endParaRPr>
          </a:p>
          <a:p>
            <a:endParaRPr lang="en-US" sz="3200" dirty="0" smtClean="0">
              <a:sym typeface="Wingdings"/>
            </a:endParaRP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1" y="1231784"/>
            <a:ext cx="7603589" cy="551632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b="3333"/>
          <a:stretch/>
        </p:blipFill>
        <p:spPr>
          <a:xfrm>
            <a:off x="930729" y="993025"/>
            <a:ext cx="10293531" cy="5864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6" y="1"/>
            <a:ext cx="11268222" cy="1076178"/>
          </a:xfrm>
        </p:spPr>
        <p:txBody>
          <a:bodyPr/>
          <a:lstStyle/>
          <a:p>
            <a:pPr algn="ctr"/>
            <a:r>
              <a:rPr lang="en-US" dirty="0" smtClean="0"/>
              <a:t>Fluid Injection History – Phase 2A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6" y="1350498"/>
            <a:ext cx="11788725" cy="5233182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>
              <a:sym typeface="Wingdings"/>
            </a:endParaRPr>
          </a:p>
          <a:p>
            <a:endParaRPr lang="en-US" sz="3200" dirty="0" smtClean="0">
              <a:sym typeface="Wingdings"/>
            </a:endParaRPr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b="4593"/>
          <a:stretch/>
        </p:blipFill>
        <p:spPr>
          <a:xfrm>
            <a:off x="739757" y="1209868"/>
            <a:ext cx="9481929" cy="5354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6" y="0"/>
            <a:ext cx="11268222" cy="1690689"/>
          </a:xfrm>
        </p:spPr>
        <p:txBody>
          <a:bodyPr/>
          <a:lstStyle/>
          <a:p>
            <a:r>
              <a:rPr lang="en-US" dirty="0" smtClean="0"/>
              <a:t>Induced Seismicity – cumulative seismic moment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226" y="972924"/>
            <a:ext cx="8606589" cy="5748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6" y="1"/>
            <a:ext cx="11268222" cy="1094014"/>
          </a:xfrm>
        </p:spPr>
        <p:txBody>
          <a:bodyPr/>
          <a:lstStyle/>
          <a:p>
            <a:pPr algn="ctr"/>
            <a:r>
              <a:rPr lang="en-US" dirty="0" smtClean="0"/>
              <a:t>Apparent shear modulus v. injected volume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18862" y="3831455"/>
                <a:ext cx="337378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=&gt; Strain partition factor </a:t>
                </a:r>
                <a:r>
                  <a:rPr lang="el-GR" sz="2800" dirty="0" smtClean="0"/>
                  <a:t>Ψ</a:t>
                </a:r>
                <a:r>
                  <a:rPr lang="en-US" sz="2800" dirty="0" smtClean="0"/>
                  <a:t>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62" y="3831455"/>
                <a:ext cx="3373786" cy="954107"/>
              </a:xfrm>
              <a:prstGeom prst="rect">
                <a:avLst/>
              </a:prstGeom>
              <a:blipFill>
                <a:blip r:embed="rId4"/>
                <a:stretch>
                  <a:fillRect l="-3797" t="-641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919357" y="4352441"/>
            <a:ext cx="1910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ΔBIC=41.3</a:t>
            </a:r>
          </a:p>
        </p:txBody>
      </p:sp>
    </p:spTree>
    <p:extLst>
      <p:ext uri="{BB962C8B-B14F-4D97-AF65-F5344CB8AC3E}">
        <p14:creationId xmlns:p14="http://schemas.microsoft.com/office/powerpoint/2010/main" val="841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" b="2820"/>
          <a:stretch/>
        </p:blipFill>
        <p:spPr>
          <a:xfrm>
            <a:off x="1352643" y="1124684"/>
            <a:ext cx="9244605" cy="5684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6" y="0"/>
            <a:ext cx="11268222" cy="1690689"/>
          </a:xfrm>
        </p:spPr>
        <p:txBody>
          <a:bodyPr/>
          <a:lstStyle/>
          <a:p>
            <a:pPr algn="ctr"/>
            <a:r>
              <a:rPr lang="en-US" dirty="0" smtClean="0"/>
              <a:t>Frequency-magnitude distribution – Phase 2A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1787303" y="278257"/>
            <a:ext cx="10018254" cy="6053020"/>
            <a:chOff x="214313" y="-335530"/>
            <a:chExt cx="10544454" cy="6655433"/>
          </a:xfrm>
        </p:grpSpPr>
        <p:sp>
          <p:nvSpPr>
            <p:cNvPr id="18434" name="Title 1"/>
            <p:cNvSpPr>
              <a:spLocks/>
            </p:cNvSpPr>
            <p:nvPr/>
          </p:nvSpPr>
          <p:spPr bwMode="auto">
            <a:xfrm>
              <a:off x="214313" y="-335530"/>
              <a:ext cx="8791464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GB" sz="3200" dirty="0" smtClean="0">
                  <a:latin typeface="Verdana" pitchFamily="34" charset="0"/>
                </a:rPr>
                <a:t>Seismic </a:t>
              </a:r>
              <a:r>
                <a:rPr lang="en-GB" sz="3200" dirty="0">
                  <a:latin typeface="Verdana" pitchFamily="34" charset="0"/>
                </a:rPr>
                <a:t>m</a:t>
              </a:r>
              <a:r>
                <a:rPr lang="en-GB" sz="3200" dirty="0" smtClean="0">
                  <a:latin typeface="Verdana" pitchFamily="34" charset="0"/>
                </a:rPr>
                <a:t>oment budget</a:t>
              </a:r>
              <a:endParaRPr lang="en-GB" sz="3200" dirty="0">
                <a:latin typeface="Verdana" pitchFamily="34" charset="0"/>
              </a:endParaRPr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758275" y="-222468"/>
              <a:ext cx="10000492" cy="6542371"/>
              <a:chOff x="1555750" y="-179936"/>
              <a:chExt cx="10000492" cy="6542371"/>
            </a:xfrm>
          </p:grpSpPr>
          <p:pic>
            <p:nvPicPr>
              <p:cNvPr id="1843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6405" t="18639" r="17645" b="13214"/>
              <a:stretch>
                <a:fillRect/>
              </a:stretch>
            </p:blipFill>
            <p:spPr bwMode="auto">
              <a:xfrm>
                <a:off x="1555750" y="558535"/>
                <a:ext cx="7329488" cy="580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36" name="TextBox 4"/>
              <p:cNvSpPr txBox="1">
                <a:spLocks noChangeArrowheads="1"/>
              </p:cNvSpPr>
              <p:nvPr/>
            </p:nvSpPr>
            <p:spPr bwMode="auto">
              <a:xfrm>
                <a:off x="8885238" y="-179936"/>
                <a:ext cx="2671004" cy="91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sz="2400" i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Adapted from </a:t>
                </a:r>
                <a:r>
                  <a:rPr lang="en-GB" sz="2400" i="1" dirty="0" err="1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McGarr</a:t>
                </a:r>
                <a:r>
                  <a:rPr lang="en-GB" sz="2400" i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2013</a:t>
                </a:r>
              </a:p>
            </p:txBody>
          </p:sp>
          <p:sp>
            <p:nvSpPr>
              <p:cNvPr id="18437" name="TextBox 5"/>
              <p:cNvSpPr txBox="1">
                <a:spLocks noChangeArrowheads="1"/>
              </p:cNvSpPr>
              <p:nvPr/>
            </p:nvSpPr>
            <p:spPr bwMode="auto">
              <a:xfrm>
                <a:off x="6378575" y="4843463"/>
                <a:ext cx="181451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GB" sz="1200" b="1" dirty="0" err="1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Rosemanowes</a:t>
                </a:r>
                <a:r>
                  <a:rPr lang="en-GB" sz="12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Phase 2C </a:t>
                </a:r>
              </a:p>
              <a:p>
                <a:pPr algn="l"/>
                <a:r>
                  <a:rPr lang="en-GB" sz="12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ML 2 event</a:t>
                </a:r>
              </a:p>
            </p:txBody>
          </p:sp>
          <p:cxnSp>
            <p:nvCxnSpPr>
              <p:cNvPr id="18438" name="Straight Arrow Connector 8"/>
              <p:cNvCxnSpPr>
                <a:cxnSpLocks noChangeShapeType="1"/>
              </p:cNvCxnSpPr>
              <p:nvPr/>
            </p:nvCxnSpPr>
            <p:spPr bwMode="auto">
              <a:xfrm flipH="1" flipV="1">
                <a:off x="6035675" y="4922838"/>
                <a:ext cx="382588" cy="76200"/>
              </a:xfrm>
              <a:prstGeom prst="straightConnector1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8439" name="Oval 9"/>
              <p:cNvSpPr>
                <a:spLocks noChangeAspect="1"/>
              </p:cNvSpPr>
              <p:nvPr/>
            </p:nvSpPr>
            <p:spPr bwMode="auto">
              <a:xfrm>
                <a:off x="5872163" y="4813300"/>
                <a:ext cx="142875" cy="144463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Plus 14"/>
              <p:cNvSpPr/>
              <p:nvPr/>
            </p:nvSpPr>
            <p:spPr bwMode="auto">
              <a:xfrm>
                <a:off x="4743450" y="3105150"/>
                <a:ext cx="247650" cy="219075"/>
              </a:xfrm>
              <a:prstGeom prst="mathPlus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Plus 15"/>
              <p:cNvSpPr/>
              <p:nvPr/>
            </p:nvSpPr>
            <p:spPr bwMode="auto">
              <a:xfrm>
                <a:off x="4495800" y="3409950"/>
                <a:ext cx="247650" cy="219075"/>
              </a:xfrm>
              <a:prstGeom prst="mathPlus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Plus 16"/>
              <p:cNvSpPr/>
              <p:nvPr/>
            </p:nvSpPr>
            <p:spPr bwMode="auto">
              <a:xfrm>
                <a:off x="5038725" y="3886200"/>
                <a:ext cx="247650" cy="219075"/>
              </a:xfrm>
              <a:prstGeom prst="mathPlus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Plus 17"/>
              <p:cNvSpPr/>
              <p:nvPr/>
            </p:nvSpPr>
            <p:spPr bwMode="auto">
              <a:xfrm>
                <a:off x="2762250" y="5324475"/>
                <a:ext cx="247650" cy="219075"/>
              </a:xfrm>
              <a:prstGeom prst="mathPlus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Plus 18"/>
              <p:cNvSpPr/>
              <p:nvPr/>
            </p:nvSpPr>
            <p:spPr bwMode="auto">
              <a:xfrm>
                <a:off x="3924300" y="4114800"/>
                <a:ext cx="247650" cy="219075"/>
              </a:xfrm>
              <a:prstGeom prst="mathPlus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05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" b="3631"/>
          <a:stretch/>
        </p:blipFill>
        <p:spPr>
          <a:xfrm>
            <a:off x="267286" y="1195733"/>
            <a:ext cx="6353143" cy="351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6" y="0"/>
            <a:ext cx="11268222" cy="1690689"/>
          </a:xfrm>
        </p:spPr>
        <p:txBody>
          <a:bodyPr/>
          <a:lstStyle/>
          <a:p>
            <a:pPr algn="ctr"/>
            <a:r>
              <a:rPr lang="en-US" dirty="0" smtClean="0"/>
              <a:t>Seismicity Cloud Diffusion?  </a:t>
            </a:r>
            <a:r>
              <a:rPr lang="en-US" dirty="0" err="1" smtClean="0"/>
              <a:t>R~t</a:t>
            </a:r>
            <a:r>
              <a:rPr lang="en-US" baseline="30000" dirty="0" err="1"/>
              <a:t>H</a:t>
            </a:r>
            <a:endParaRPr lang="en-US" baseline="30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"/>
          <a:stretch/>
        </p:blipFill>
        <p:spPr>
          <a:xfrm>
            <a:off x="6620429" y="3049538"/>
            <a:ext cx="5325991" cy="3424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5392" y="1543960"/>
            <a:ext cx="4571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H~0.38 (c.f. H~0.1 for earthquake-earthquake triggering, </a:t>
            </a:r>
            <a:r>
              <a:rPr lang="en-GB" sz="2800" dirty="0" err="1" smtClean="0"/>
              <a:t>Huc</a:t>
            </a:r>
            <a:r>
              <a:rPr lang="en-GB" sz="2800" dirty="0" smtClean="0"/>
              <a:t> &amp; Main, 2003)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421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85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Seismicity cloud alignment, stress anisotropy,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pre-existing fracture orientation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3" y="1801412"/>
            <a:ext cx="5565441" cy="39795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3685-585A-7040-9391-C96168E134CD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4" y="1579156"/>
            <a:ext cx="5259816" cy="42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</TotalTime>
  <Words>267</Words>
  <Application>Microsoft Office PowerPoint</Application>
  <PresentationFormat>Widescreen</PresentationFormat>
  <Paragraphs>110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Verdana</vt:lpstr>
      <vt:lpstr>Wingdings</vt:lpstr>
      <vt:lpstr>Office Theme</vt:lpstr>
      <vt:lpstr>Induced seismicity for geothermal energy production: a new synthesis </vt:lpstr>
      <vt:lpstr>Introduction—Site Location </vt:lpstr>
      <vt:lpstr>Fluid Injection History – Phase 2A</vt:lpstr>
      <vt:lpstr>Induced Seismicity – cumulative seismic moment</vt:lpstr>
      <vt:lpstr>Apparent shear modulus v. injected volume </vt:lpstr>
      <vt:lpstr>Frequency-magnitude distribution – Phase 2A</vt:lpstr>
      <vt:lpstr>PowerPoint Presentation</vt:lpstr>
      <vt:lpstr>Seismicity Cloud Diffusion?  R~tH</vt:lpstr>
      <vt:lpstr>Seismicity cloud alignment, stress anisotropy,  and pre-existing fracture orientation</vt:lpstr>
      <vt:lpstr>Composite Focal Mechanism</vt:lpstr>
      <vt:lpstr>Possible model of fracture network</vt:lpstr>
      <vt:lpstr>Variability of compatible focal mechanisms for individual events - scaling with size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Xun</dc:creator>
  <cp:lastModifiedBy>MAIN Ian</cp:lastModifiedBy>
  <cp:revision>96</cp:revision>
  <dcterms:created xsi:type="dcterms:W3CDTF">2017-01-12T15:07:55Z</dcterms:created>
  <dcterms:modified xsi:type="dcterms:W3CDTF">2017-04-04T08:51:36Z</dcterms:modified>
</cp:coreProperties>
</file>