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78" r:id="rId5"/>
    <p:sldId id="276" r:id="rId6"/>
    <p:sldId id="280" r:id="rId7"/>
    <p:sldId id="269" r:id="rId8"/>
    <p:sldId id="274" r:id="rId9"/>
    <p:sldId id="275" r:id="rId10"/>
    <p:sldId id="260" r:id="rId11"/>
    <p:sldId id="261" r:id="rId12"/>
    <p:sldId id="262" r:id="rId13"/>
    <p:sldId id="263" r:id="rId14"/>
    <p:sldId id="273" r:id="rId15"/>
    <p:sldId id="277" r:id="rId16"/>
    <p:sldId id="281" r:id="rId17"/>
    <p:sldId id="266" r:id="rId18"/>
    <p:sldId id="279" r:id="rId19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46"/>
    <p:restoredTop sz="94666"/>
  </p:normalViewPr>
  <p:slideViewPr>
    <p:cSldViewPr snapToGrid="0" snapToObjects="1">
      <p:cViewPr varScale="1">
        <p:scale>
          <a:sx n="102" d="100"/>
          <a:sy n="102" d="100"/>
        </p:scale>
        <p:origin x="80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B29AFB-C255-8C45-93D2-5D8500BFF9CD}" type="datetimeFigureOut">
              <a:rPr lang="en-US" smtClean="0"/>
              <a:t>4/4/17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35901F-3FC2-614A-BE0C-1A42716F07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459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A42EA-28B8-D94E-A870-9BFEDC8D2B9C}" type="datetimeFigureOut">
              <a:rPr lang="es-ES" smtClean="0"/>
              <a:t>4/4/17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56669-F247-1543-8381-A5D6FE0E007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4285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A42EA-28B8-D94E-A870-9BFEDC8D2B9C}" type="datetimeFigureOut">
              <a:rPr lang="es-ES" smtClean="0"/>
              <a:t>4/4/17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56669-F247-1543-8381-A5D6FE0E007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0861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A42EA-28B8-D94E-A870-9BFEDC8D2B9C}" type="datetimeFigureOut">
              <a:rPr lang="es-ES" smtClean="0"/>
              <a:t>4/4/17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56669-F247-1543-8381-A5D6FE0E007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5672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A42EA-28B8-D94E-A870-9BFEDC8D2B9C}" type="datetimeFigureOut">
              <a:rPr lang="es-ES" smtClean="0"/>
              <a:t>4/4/17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56669-F247-1543-8381-A5D6FE0E007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0118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A42EA-28B8-D94E-A870-9BFEDC8D2B9C}" type="datetimeFigureOut">
              <a:rPr lang="es-ES" smtClean="0"/>
              <a:t>4/4/17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56669-F247-1543-8381-A5D6FE0E007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8336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A42EA-28B8-D94E-A870-9BFEDC8D2B9C}" type="datetimeFigureOut">
              <a:rPr lang="es-ES" smtClean="0"/>
              <a:t>4/4/17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56669-F247-1543-8381-A5D6FE0E007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8633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A42EA-28B8-D94E-A870-9BFEDC8D2B9C}" type="datetimeFigureOut">
              <a:rPr lang="es-ES" smtClean="0"/>
              <a:t>4/4/17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56669-F247-1543-8381-A5D6FE0E007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1683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A42EA-28B8-D94E-A870-9BFEDC8D2B9C}" type="datetimeFigureOut">
              <a:rPr lang="es-ES" smtClean="0"/>
              <a:t>4/4/17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56669-F247-1543-8381-A5D6FE0E007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8309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A42EA-28B8-D94E-A870-9BFEDC8D2B9C}" type="datetimeFigureOut">
              <a:rPr lang="es-ES" smtClean="0"/>
              <a:t>4/4/17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56669-F247-1543-8381-A5D6FE0E007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9736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A42EA-28B8-D94E-A870-9BFEDC8D2B9C}" type="datetimeFigureOut">
              <a:rPr lang="es-ES" smtClean="0"/>
              <a:t>4/4/17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56669-F247-1543-8381-A5D6FE0E007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9494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A42EA-28B8-D94E-A870-9BFEDC8D2B9C}" type="datetimeFigureOut">
              <a:rPr lang="es-ES" smtClean="0"/>
              <a:t>4/4/17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56669-F247-1543-8381-A5D6FE0E007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233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A42EA-28B8-D94E-A870-9BFEDC8D2B9C}" type="datetimeFigureOut">
              <a:rPr lang="es-ES" smtClean="0"/>
              <a:t>4/4/17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56669-F247-1543-8381-A5D6FE0E007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2865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STOR_platafor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923" y="3004775"/>
            <a:ext cx="5402161" cy="2700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64663" y="1100112"/>
            <a:ext cx="80146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Focal depths and mechanisms of induced earthquakes in the 2013 seismic sequence near the CASTOR </a:t>
            </a:r>
            <a:r>
              <a:rPr lang="en-US" sz="2400" b="1" dirty="0" smtClean="0"/>
              <a:t>UGS, </a:t>
            </a:r>
            <a:r>
              <a:rPr lang="en-US" sz="2400" b="1" dirty="0"/>
              <a:t>northeast coast of Spain</a:t>
            </a:r>
            <a:endParaRPr lang="en-US" sz="2400" dirty="0"/>
          </a:p>
        </p:txBody>
      </p:sp>
      <p:sp>
        <p:nvSpPr>
          <p:cNvPr id="6" name="CuadroTexto 5"/>
          <p:cNvSpPr txBox="1"/>
          <p:nvPr/>
        </p:nvSpPr>
        <p:spPr>
          <a:xfrm>
            <a:off x="983595" y="2423563"/>
            <a:ext cx="7139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Antonio Villaseñor, Robert B. Herrmann, Beatriz Gaite, and Arantza Ugalde</a:t>
            </a:r>
          </a:p>
        </p:txBody>
      </p:sp>
      <p:pic>
        <p:nvPicPr>
          <p:cNvPr id="7" name="Imagen 6" descr="slu_1c.tif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576" y="5516072"/>
            <a:ext cx="794182" cy="1080000"/>
          </a:xfrm>
          <a:prstGeom prst="rect">
            <a:avLst/>
          </a:prstGeom>
        </p:spPr>
      </p:pic>
      <p:pic>
        <p:nvPicPr>
          <p:cNvPr id="8" name="Imagen 7" descr="ICTJA_logo-text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05" y="5983000"/>
            <a:ext cx="1620000" cy="538205"/>
          </a:xfrm>
          <a:prstGeom prst="rect">
            <a:avLst/>
          </a:prstGeom>
        </p:spPr>
      </p:pic>
      <p:sp>
        <p:nvSpPr>
          <p:cNvPr id="9" name="CuadroTexto 5"/>
          <p:cNvSpPr txBox="1"/>
          <p:nvPr/>
        </p:nvSpPr>
        <p:spPr>
          <a:xfrm>
            <a:off x="1990684" y="5918487"/>
            <a:ext cx="51626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Institute of Earth Sciences Jaume Almera (ICTJA-CSIC)</a:t>
            </a:r>
          </a:p>
          <a:p>
            <a:pPr algn="ctr"/>
            <a:r>
              <a:rPr lang="en-US" dirty="0" smtClean="0"/>
              <a:t>Barcelona, Spain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63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epth 16-50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102" y="2393409"/>
            <a:ext cx="4320000" cy="3220829"/>
          </a:xfrm>
          <a:prstGeom prst="rect">
            <a:avLst/>
          </a:prstGeom>
        </p:spPr>
      </p:pic>
      <p:pic>
        <p:nvPicPr>
          <p:cNvPr id="3" name="Imagen 2" descr="Depth 10-50 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14" y="2407540"/>
            <a:ext cx="4320000" cy="305742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472084" y="1944394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0.02-0.10 Hz (50-10 s)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636635" y="1944394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0.02-0.06 Hz (50-16 s)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892992" y="1034695"/>
            <a:ext cx="3358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Grid search results for focal depth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49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472084" y="1944394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0.02-0.10 Hz (50-10 s)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5636635" y="1944394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0.02-0.06 Hz (50-16 s)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3246650" y="1034696"/>
            <a:ext cx="2650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Waveform data fit</a:t>
            </a:r>
          </a:p>
          <a:p>
            <a:pPr algn="ctr"/>
            <a:r>
              <a:rPr lang="en-US" dirty="0" smtClean="0"/>
              <a:t>Data: red; Synthetics: blue</a:t>
            </a:r>
            <a:endParaRPr lang="en-US" dirty="0"/>
          </a:p>
        </p:txBody>
      </p:sp>
      <p:pic>
        <p:nvPicPr>
          <p:cNvPr id="5" name="Imagen 4" descr="Data fit 16-50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171" y="2512026"/>
            <a:ext cx="4320000" cy="2900407"/>
          </a:xfrm>
          <a:prstGeom prst="rect">
            <a:avLst/>
          </a:prstGeom>
        </p:spPr>
      </p:pic>
      <p:pic>
        <p:nvPicPr>
          <p:cNvPr id="6" name="Imagen 5" descr="Data fit 10-50 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72" y="2507802"/>
            <a:ext cx="4320000" cy="282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71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Mechanism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74" y="1528767"/>
            <a:ext cx="4800628" cy="4320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753421" y="1034695"/>
            <a:ext cx="5637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Distribution of focal mechanisms and relocated epicenters</a:t>
            </a:r>
            <a:endParaRPr lang="en-US" dirty="0"/>
          </a:p>
        </p:txBody>
      </p:sp>
      <p:pic>
        <p:nvPicPr>
          <p:cNvPr id="4" name="Imagen 3" descr="Cesca 20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183" y="1092420"/>
            <a:ext cx="1166931" cy="4320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151612" y="5561804"/>
            <a:ext cx="1900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err="1"/>
              <a:t>Cesca</a:t>
            </a:r>
            <a:r>
              <a:rPr lang="es-ES" dirty="0"/>
              <a:t> et al. (2014)</a:t>
            </a:r>
          </a:p>
        </p:txBody>
      </p:sp>
    </p:spTree>
    <p:extLst>
      <p:ext uri="{BB962C8B-B14F-4D97-AF65-F5344CB8AC3E}">
        <p14:creationId xmlns:p14="http://schemas.microsoft.com/office/powerpoint/2010/main" val="287865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Max compressive stre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25" y="1444131"/>
            <a:ext cx="4445549" cy="4320000"/>
          </a:xfrm>
          <a:prstGeom prst="rect">
            <a:avLst/>
          </a:prstGeom>
        </p:spPr>
      </p:pic>
      <p:pic>
        <p:nvPicPr>
          <p:cNvPr id="4" name="Imagen 3" descr="WSM CAST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479" y="1515501"/>
            <a:ext cx="3549139" cy="3960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805721" y="610152"/>
            <a:ext cx="5532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Maximum compressive stress and comparison with WSM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21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01" y="814647"/>
            <a:ext cx="3361185" cy="576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55" y="2444634"/>
            <a:ext cx="3236976" cy="2657856"/>
          </a:xfrm>
          <a:prstGeom prst="rect">
            <a:avLst/>
          </a:prstGeom>
        </p:spPr>
      </p:pic>
      <p:sp>
        <p:nvSpPr>
          <p:cNvPr id="4" name="CuadroTexto 2"/>
          <p:cNvSpPr txBox="1"/>
          <p:nvPr/>
        </p:nvSpPr>
        <p:spPr>
          <a:xfrm>
            <a:off x="1728265" y="303175"/>
            <a:ext cx="5687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Waveform modeling of short period S-wave reverberations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17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"/>
          <p:cNvSpPr txBox="1"/>
          <p:nvPr/>
        </p:nvSpPr>
        <p:spPr>
          <a:xfrm>
            <a:off x="3722275" y="303175"/>
            <a:ext cx="1699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Conclusions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9710" y="1709818"/>
            <a:ext cx="39651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3-D model and new picks from cross correlation result in locations with a </a:t>
            </a:r>
            <a:r>
              <a:rPr lang="en-US" smtClean="0"/>
              <a:t>NW-SE trend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49040" y="2876332"/>
            <a:ext cx="50707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3 approaches suggest deep (</a:t>
            </a:r>
            <a:r>
              <a:rPr lang="es-ES" dirty="0" smtClean="0"/>
              <a:t>~ 6 km) hypocenters: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Traditional earthquake location</a:t>
            </a:r>
          </a:p>
          <a:p>
            <a:pPr marL="742950" lvl="1" indent="-285750">
              <a:buFont typeface="Arial" charset="0"/>
              <a:buChar char="•"/>
            </a:pPr>
            <a:endParaRPr lang="en-US" dirty="0"/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FWI inversion mechanisms</a:t>
            </a:r>
          </a:p>
          <a:p>
            <a:pPr marL="742950" lvl="1" indent="-285750">
              <a:buFont typeface="Arial" charset="0"/>
              <a:buChar char="•"/>
            </a:pPr>
            <a:endParaRPr lang="en-US" dirty="0"/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S-wave reverberations</a:t>
            </a:r>
            <a:endParaRPr lang="es-E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976771" y="5384142"/>
            <a:ext cx="7190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Suggested scenario is the reactivation of an unmapped NW-SE fault in the </a:t>
            </a:r>
            <a:r>
              <a:rPr lang="en-US" smtClean="0"/>
              <a:t>crystalline basement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03"/>
          <a:stretch/>
        </p:blipFill>
        <p:spPr>
          <a:xfrm>
            <a:off x="5312629" y="920674"/>
            <a:ext cx="1733780" cy="180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47" b="29861"/>
          <a:stretch/>
        </p:blipFill>
        <p:spPr>
          <a:xfrm>
            <a:off x="670099" y="2898623"/>
            <a:ext cx="3361185" cy="19867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9709" y="829625"/>
            <a:ext cx="3965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Poor seismic monitoring and no TLS for induced seismicity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87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325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Ebro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4" t="24316" r="4490" b="9096"/>
          <a:stretch/>
        </p:blipFill>
        <p:spPr>
          <a:xfrm>
            <a:off x="1173820" y="1857801"/>
            <a:ext cx="3136597" cy="3424990"/>
          </a:xfrm>
          <a:prstGeom prst="rect">
            <a:avLst/>
          </a:prstGeom>
        </p:spPr>
      </p:pic>
      <p:pic>
        <p:nvPicPr>
          <p:cNvPr id="4" name="Imagen 3" descr="Ebro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7" t="17395" r="17777" b="17326"/>
          <a:stretch/>
        </p:blipFill>
        <p:spPr>
          <a:xfrm>
            <a:off x="4906949" y="1891475"/>
            <a:ext cx="3223191" cy="335764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502417" y="1034695"/>
            <a:ext cx="6139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Evidence for NW-SE oriented structures in the Ebro delta region</a:t>
            </a:r>
            <a:endParaRPr lang="en-US" dirty="0"/>
          </a:p>
        </p:txBody>
      </p:sp>
      <p:sp>
        <p:nvSpPr>
          <p:cNvPr id="6" name="CuadroTexto 5"/>
          <p:cNvSpPr txBox="1"/>
          <p:nvPr/>
        </p:nvSpPr>
        <p:spPr>
          <a:xfrm>
            <a:off x="5984551" y="5381221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April 2015</a:t>
            </a:r>
            <a:endParaRPr lang="en-US" dirty="0"/>
          </a:p>
        </p:txBody>
      </p:sp>
      <p:sp>
        <p:nvSpPr>
          <p:cNvPr id="7" name="CuadroTexto 6"/>
          <p:cNvSpPr txBox="1"/>
          <p:nvPr/>
        </p:nvSpPr>
        <p:spPr>
          <a:xfrm>
            <a:off x="1932379" y="5381221"/>
            <a:ext cx="1694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November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159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32000" y="-533743"/>
            <a:ext cx="4680000" cy="79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7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ocation_map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"/>
          <a:stretch/>
        </p:blipFill>
        <p:spPr>
          <a:xfrm>
            <a:off x="1472084" y="1511814"/>
            <a:ext cx="6334254" cy="4320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182630" y="440335"/>
            <a:ext cx="4778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Location of the CASTOR underground gas storage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94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Amposta_fiel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81" y="1502475"/>
            <a:ext cx="7423838" cy="4320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439559" y="420740"/>
            <a:ext cx="4264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Geometry of the depleted Amposta oil field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29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6306" y="1443841"/>
            <a:ext cx="62113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Timeline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Earthquake location using 3D model and picks from cross-correlation of similar events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Moment tensor from waveform inversion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Waveform modeling of S-wave reverberations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33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52000" y="-882377"/>
            <a:ext cx="5040000" cy="86227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" t="9871" r="2826" b="4155"/>
          <a:stretch/>
        </p:blipFill>
        <p:spPr>
          <a:xfrm>
            <a:off x="1047404" y="1463040"/>
            <a:ext cx="4081549" cy="25021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26327" y="2575605"/>
            <a:ext cx="939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smtClean="0"/>
              <a:t>Source: GTS</a:t>
            </a:r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103059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ordi\Desktop\Castor\falla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" b="3310"/>
          <a:stretch>
            <a:fillRect/>
          </a:stretch>
        </p:blipFill>
        <p:spPr bwMode="auto">
          <a:xfrm>
            <a:off x="540327" y="1614748"/>
            <a:ext cx="7920000" cy="4012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987515" y="420740"/>
            <a:ext cx="7169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Difficulty to identify reactivated fault(s) using routine earthquake locations</a:t>
            </a:r>
            <a:endParaRPr lang="en-US" dirty="0"/>
          </a:p>
        </p:txBody>
      </p:sp>
      <p:sp>
        <p:nvSpPr>
          <p:cNvPr id="4" name="CuadroTexto 6"/>
          <p:cNvSpPr txBox="1"/>
          <p:nvPr/>
        </p:nvSpPr>
        <p:spPr>
          <a:xfrm>
            <a:off x="2462000" y="6223775"/>
            <a:ext cx="4220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Source: Instituto </a:t>
            </a:r>
            <a:r>
              <a:rPr lang="en-US" smtClean="0"/>
              <a:t>Geográfico Nacional (IGN)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713315" y="3416531"/>
            <a:ext cx="191193" cy="14962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00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c06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1" y="1800410"/>
            <a:ext cx="2880000" cy="3790672"/>
          </a:xfrm>
          <a:prstGeom prst="rect">
            <a:avLst/>
          </a:prstGeom>
        </p:spPr>
      </p:pic>
      <p:pic>
        <p:nvPicPr>
          <p:cNvPr id="3" name="Imagen 2" descr="Rc12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626" y="1877107"/>
            <a:ext cx="2880000" cy="3713977"/>
          </a:xfrm>
          <a:prstGeom prst="rect">
            <a:avLst/>
          </a:prstGeom>
        </p:spPr>
      </p:pic>
      <p:pic>
        <p:nvPicPr>
          <p:cNvPr id="4" name="Imagen 3" descr="Rc20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032" y="1848205"/>
            <a:ext cx="2880000" cy="374287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84803" y="459930"/>
            <a:ext cx="7774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Surface wave dispersion measurements to obtain a regional 3D model:</a:t>
            </a:r>
          </a:p>
          <a:p>
            <a:pPr algn="ctr"/>
            <a:r>
              <a:rPr lang="en-US" dirty="0" smtClean="0"/>
              <a:t>Phase velocity maps of Rayleigh waves obtained from ambient noise tomography</a:t>
            </a:r>
            <a:endParaRPr lang="en-US" dirty="0"/>
          </a:p>
        </p:txBody>
      </p:sp>
      <p:sp>
        <p:nvSpPr>
          <p:cNvPr id="6" name="CuadroTexto 5"/>
          <p:cNvSpPr txBox="1"/>
          <p:nvPr/>
        </p:nvSpPr>
        <p:spPr>
          <a:xfrm>
            <a:off x="957170" y="5494872"/>
            <a:ext cx="1110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 seconds</a:t>
            </a:r>
            <a:endParaRPr lang="en-US" dirty="0"/>
          </a:p>
        </p:txBody>
      </p:sp>
      <p:sp>
        <p:nvSpPr>
          <p:cNvPr id="7" name="CuadroTexto 6"/>
          <p:cNvSpPr txBox="1"/>
          <p:nvPr/>
        </p:nvSpPr>
        <p:spPr>
          <a:xfrm>
            <a:off x="3953520" y="5494873"/>
            <a:ext cx="1227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 seconds</a:t>
            </a:r>
            <a:endParaRPr lang="en-US" dirty="0"/>
          </a:p>
        </p:txBody>
      </p:sp>
      <p:sp>
        <p:nvSpPr>
          <p:cNvPr id="8" name="CuadroTexto 7"/>
          <p:cNvSpPr txBox="1"/>
          <p:nvPr/>
        </p:nvSpPr>
        <p:spPr>
          <a:xfrm>
            <a:off x="6948247" y="5494873"/>
            <a:ext cx="1227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 seconds</a:t>
            </a:r>
            <a:endParaRPr lang="en-US" dirty="0"/>
          </a:p>
        </p:txBody>
      </p:sp>
      <p:sp>
        <p:nvSpPr>
          <p:cNvPr id="9" name="CuadroTexto 6"/>
          <p:cNvSpPr txBox="1"/>
          <p:nvPr/>
        </p:nvSpPr>
        <p:spPr>
          <a:xfrm>
            <a:off x="3380937" y="6223775"/>
            <a:ext cx="2382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Gaite</a:t>
            </a:r>
            <a:r>
              <a:rPr lang="en-US" dirty="0" smtClean="0"/>
              <a:t> et al., PEPI (2016)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2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721" y="961756"/>
            <a:ext cx="6772559" cy="5400000"/>
          </a:xfrm>
          <a:prstGeom prst="rect">
            <a:avLst/>
          </a:prstGeom>
        </p:spPr>
      </p:pic>
      <p:sp>
        <p:nvSpPr>
          <p:cNvPr id="3" name="CuadroTexto 3"/>
          <p:cNvSpPr txBox="1"/>
          <p:nvPr/>
        </p:nvSpPr>
        <p:spPr>
          <a:xfrm>
            <a:off x="2029361" y="483913"/>
            <a:ext cx="5085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Families of similar events and cross-correlation picks</a:t>
            </a:r>
            <a:endParaRPr lang="en-US" dirty="0"/>
          </a:p>
        </p:txBody>
      </p:sp>
      <p:sp>
        <p:nvSpPr>
          <p:cNvPr id="4" name="CuadroTexto 6"/>
          <p:cNvSpPr txBox="1"/>
          <p:nvPr/>
        </p:nvSpPr>
        <p:spPr>
          <a:xfrm>
            <a:off x="3380937" y="6340157"/>
            <a:ext cx="2382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Gaite</a:t>
            </a:r>
            <a:r>
              <a:rPr lang="en-US" dirty="0" smtClean="0"/>
              <a:t> et al., PEPI (2016)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31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76" y="1903616"/>
            <a:ext cx="2880000" cy="39610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82" y="1969503"/>
            <a:ext cx="3088800" cy="396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588" y="1969047"/>
            <a:ext cx="2880000" cy="3960456"/>
          </a:xfrm>
          <a:prstGeom prst="rect">
            <a:avLst/>
          </a:prstGeom>
        </p:spPr>
      </p:pic>
      <p:sp>
        <p:nvSpPr>
          <p:cNvPr id="6" name="CuadroTexto 3"/>
          <p:cNvSpPr txBox="1"/>
          <p:nvPr/>
        </p:nvSpPr>
        <p:spPr>
          <a:xfrm>
            <a:off x="1670945" y="562290"/>
            <a:ext cx="5802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Comparison between original locations and </a:t>
            </a:r>
            <a:r>
              <a:rPr lang="en-US" smtClean="0"/>
              <a:t>final relocations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62513" y="1574679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IGN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06598" y="1574679"/>
            <a:ext cx="109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3D model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58808" y="1574679"/>
            <a:ext cx="2233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3D model + new picks</a:t>
            </a:r>
            <a:endParaRPr lang="en-US" dirty="0"/>
          </a:p>
        </p:txBody>
      </p:sp>
      <p:sp>
        <p:nvSpPr>
          <p:cNvPr id="10" name="CuadroTexto 6"/>
          <p:cNvSpPr txBox="1"/>
          <p:nvPr/>
        </p:nvSpPr>
        <p:spPr>
          <a:xfrm>
            <a:off x="3380937" y="6223775"/>
            <a:ext cx="2382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Gaite</a:t>
            </a:r>
            <a:r>
              <a:rPr lang="en-US" dirty="0" smtClean="0"/>
              <a:t> et al., PEPI (2016)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74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1592</TotalTime>
  <Words>319</Words>
  <Application>Microsoft Macintosh PowerPoint</Application>
  <PresentationFormat>On-screen Show (4:3)</PresentationFormat>
  <Paragraphs>60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Calibri</vt:lpstr>
      <vt:lpstr>Arial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CSIC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Antonio Villasenor</dc:creator>
  <cp:lastModifiedBy>Microsoft Office User</cp:lastModifiedBy>
  <cp:revision>47</cp:revision>
  <dcterms:created xsi:type="dcterms:W3CDTF">2015-06-26T17:50:50Z</dcterms:created>
  <dcterms:modified xsi:type="dcterms:W3CDTF">2017-04-05T08:41:49Z</dcterms:modified>
</cp:coreProperties>
</file>